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6" r:id="rId17"/>
    <p:sldId id="277" r:id="rId18"/>
    <p:sldId id="259" r:id="rId1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52D2-2978-4F31-AEDD-5D66D1DEAFF3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5FC51-B5B2-411A-9FD5-EBFDB7C72D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825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52D2-2978-4F31-AEDD-5D66D1DEAFF3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5FC51-B5B2-411A-9FD5-EBFDB7C72D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289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52D2-2978-4F31-AEDD-5D66D1DEAFF3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5FC51-B5B2-411A-9FD5-EBFDB7C72D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554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52D2-2978-4F31-AEDD-5D66D1DEAFF3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5FC51-B5B2-411A-9FD5-EBFDB7C72D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753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52D2-2978-4F31-AEDD-5D66D1DEAFF3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5FC51-B5B2-411A-9FD5-EBFDB7C72D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833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52D2-2978-4F31-AEDD-5D66D1DEAFF3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5FC51-B5B2-411A-9FD5-EBFDB7C72D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575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52D2-2978-4F31-AEDD-5D66D1DEAFF3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5FC51-B5B2-411A-9FD5-EBFDB7C72D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389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52D2-2978-4F31-AEDD-5D66D1DEAFF3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5FC51-B5B2-411A-9FD5-EBFDB7C72D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667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52D2-2978-4F31-AEDD-5D66D1DEAFF3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5FC51-B5B2-411A-9FD5-EBFDB7C72D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831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52D2-2978-4F31-AEDD-5D66D1DEAFF3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5FC51-B5B2-411A-9FD5-EBFDB7C72D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455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52D2-2978-4F31-AEDD-5D66D1DEAFF3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5FC51-B5B2-411A-9FD5-EBFDB7C72D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878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052D2-2978-4F31-AEDD-5D66D1DEAFF3}" type="datetimeFigureOut">
              <a:rPr lang="es-CO" smtClean="0"/>
              <a:t>21/01/2021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5FC51-B5B2-411A-9FD5-EBFDB7C72D5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813898" y="2644278"/>
            <a:ext cx="41884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/>
              <a:t>Plan de atención EMCT durante la pandemia 2021 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348360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86366"/>
            <a:ext cx="85258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i="1" dirty="0">
                <a:solidFill>
                  <a:schemeClr val="bg1"/>
                </a:solidFill>
              </a:rPr>
              <a:t>Horarios de atención.</a:t>
            </a:r>
            <a:endParaRPr lang="es-ES" sz="2800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47351" y="1676476"/>
            <a:ext cx="7733763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59853" y="1792386"/>
            <a:ext cx="73023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i="1" dirty="0"/>
              <a:t>Sedes </a:t>
            </a:r>
            <a:r>
              <a:rPr lang="es-MX" sz="2400" b="1" i="1" dirty="0" smtClean="0"/>
              <a:t>Cálamo, </a:t>
            </a:r>
            <a:r>
              <a:rPr lang="es-MX" sz="2400" b="1" i="1" dirty="0"/>
              <a:t>sede comuna 2 y sede barrios unidos del sur.</a:t>
            </a:r>
            <a:endParaRPr lang="es-ES" sz="2400" dirty="0"/>
          </a:p>
          <a:p>
            <a:r>
              <a:rPr lang="en-US" sz="2400" dirty="0"/>
              <a:t>Lunes a jueves: 07:00 am a 12 m – 2 pm a 6pm</a:t>
            </a:r>
            <a:endParaRPr lang="es-ES" sz="2400" dirty="0"/>
          </a:p>
          <a:p>
            <a:r>
              <a:rPr lang="en-US" sz="2400" dirty="0"/>
              <a:t>Viernes 7:00 am a 12 m – 2 pm a 5pm</a:t>
            </a:r>
            <a:endParaRPr lang="es-ES" sz="2400" dirty="0"/>
          </a:p>
          <a:p>
            <a:r>
              <a:rPr lang="es-MX" sz="2400" b="1" i="1" dirty="0"/>
              <a:t>Sede Bruselas.</a:t>
            </a:r>
            <a:endParaRPr lang="es-ES" sz="2400" dirty="0"/>
          </a:p>
          <a:p>
            <a:r>
              <a:rPr lang="es-MX" sz="2400" dirty="0"/>
              <a:t>Lunes a jueves: 07:00 am a 12 m – 2 pm a 6pm</a:t>
            </a:r>
            <a:endParaRPr lang="es-ES" sz="2400" dirty="0"/>
          </a:p>
          <a:p>
            <a:r>
              <a:rPr lang="en-US" sz="2400" dirty="0"/>
              <a:t>Viernes 7:00 am a 12 m – 2 pm a 5pm</a:t>
            </a:r>
            <a:endParaRPr lang="es-ES" sz="2400" dirty="0"/>
          </a:p>
          <a:p>
            <a:r>
              <a:rPr lang="es-MX" sz="2400" dirty="0"/>
              <a:t>Consulta prioritaria 24 horas 7 días a la semana.</a:t>
            </a:r>
            <a:endParaRPr lang="es-ES" sz="2400" dirty="0"/>
          </a:p>
          <a:p>
            <a:r>
              <a:rPr lang="es-MX" sz="2400" b="1" i="1" dirty="0"/>
              <a:t>Corregimientos.</a:t>
            </a:r>
            <a:endParaRPr lang="es-ES" sz="2400" dirty="0"/>
          </a:p>
          <a:p>
            <a:r>
              <a:rPr lang="es-MX" sz="2400" dirty="0"/>
              <a:t>Lunes a viernes 07:00 horas hasta las 1 pm.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112272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86366"/>
            <a:ext cx="85258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i="1" dirty="0">
                <a:solidFill>
                  <a:schemeClr val="bg1"/>
                </a:solidFill>
              </a:rPr>
              <a:t>Sedes de atención y tipos de usuarios</a:t>
            </a:r>
            <a:endParaRPr lang="es-ES" sz="2800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47351" y="1676476"/>
            <a:ext cx="773376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i="1" dirty="0"/>
              <a:t>Sede </a:t>
            </a:r>
            <a:r>
              <a:rPr lang="es-MX" sz="2000" b="1" i="1" dirty="0" smtClean="0"/>
              <a:t>Cálamo:</a:t>
            </a:r>
            <a:r>
              <a:rPr lang="es-MX" sz="2000" dirty="0" smtClean="0"/>
              <a:t> </a:t>
            </a:r>
            <a:r>
              <a:rPr lang="es-MX" sz="2000" dirty="0"/>
              <a:t>consulta externa intramural, servicio de laboratorio, servicio farmacéutico, procedimientos menores, vacunacion, toma de citologías, ruta cardiovascular, odontología, servicio farmacéutico, atención administrativa.</a:t>
            </a:r>
            <a:endParaRPr lang="es-ES" sz="2000" dirty="0"/>
          </a:p>
          <a:p>
            <a:pPr lvl="0"/>
            <a:r>
              <a:rPr lang="es-MX" sz="2000" b="1" i="1" dirty="0"/>
              <a:t>Sede comuna 2</a:t>
            </a:r>
            <a:r>
              <a:rPr lang="es-MX" sz="2000" dirty="0"/>
              <a:t>: Ruta de promoción y mantenimiento de la salud, vacunacion, citología, odontología, servicio farmacéutico; área de aislamiento para toma de muestras a sintomáticos respiratorios, área de embalaje de muestras covid, área de referencia y </a:t>
            </a:r>
            <a:r>
              <a:rPr lang="es-MX" sz="2000" dirty="0" smtClean="0"/>
              <a:t>contrarreferencia, </a:t>
            </a:r>
            <a:r>
              <a:rPr lang="es-MX" sz="2000" dirty="0"/>
              <a:t>estrategia Aiepi.</a:t>
            </a:r>
            <a:endParaRPr lang="es-ES" sz="2000" dirty="0"/>
          </a:p>
          <a:p>
            <a:pPr lvl="0"/>
            <a:r>
              <a:rPr lang="es-MX" sz="2000" b="1" i="1" dirty="0"/>
              <a:t>Sede barrios unidos del sur:</a:t>
            </a:r>
            <a:r>
              <a:rPr lang="es-MX" sz="2000" dirty="0"/>
              <a:t> Atención a gestantes, vacunacion, servicio de odontología, servicio farmacéutico.</a:t>
            </a:r>
            <a:endParaRPr lang="es-ES" sz="2000" dirty="0"/>
          </a:p>
          <a:p>
            <a:pPr lvl="0"/>
            <a:r>
              <a:rPr lang="es-MX" sz="2000" b="1" i="1" dirty="0"/>
              <a:t>Sede Bruselas:</a:t>
            </a:r>
            <a:r>
              <a:rPr lang="es-MX" sz="2000" dirty="0"/>
              <a:t> consulta prioritaria, consulta externa, ruta de mantenimiento de la salud, área de aislamiento covid, vacunacion, servicio farmacéutico, referencia y </a:t>
            </a:r>
            <a:r>
              <a:rPr lang="es-MX" sz="2000" dirty="0" smtClean="0"/>
              <a:t>contrarreferencia, </a:t>
            </a:r>
            <a:r>
              <a:rPr lang="es-MX" sz="2000" dirty="0"/>
              <a:t>procedimientos menores.</a:t>
            </a:r>
            <a:endParaRPr lang="es-ES" sz="2000" dirty="0"/>
          </a:p>
        </p:txBody>
      </p:sp>
      <p:sp>
        <p:nvSpPr>
          <p:cNvPr id="3" name="Rectángulo 2"/>
          <p:cNvSpPr/>
          <p:nvPr/>
        </p:nvSpPr>
        <p:spPr>
          <a:xfrm>
            <a:off x="759853" y="1792386"/>
            <a:ext cx="7302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05867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86366"/>
            <a:ext cx="85258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i="1" dirty="0">
                <a:solidFill>
                  <a:schemeClr val="bg1"/>
                </a:solidFill>
              </a:rPr>
              <a:t>Atención pacientes casos sospechosos o probables covid.</a:t>
            </a:r>
            <a:endParaRPr lang="es-ES" sz="2800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47351" y="1676476"/>
            <a:ext cx="77337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s-ES" sz="2000" dirty="0"/>
          </a:p>
        </p:txBody>
      </p:sp>
      <p:sp>
        <p:nvSpPr>
          <p:cNvPr id="3" name="Rectángulo 2"/>
          <p:cNvSpPr/>
          <p:nvPr/>
        </p:nvSpPr>
        <p:spPr>
          <a:xfrm>
            <a:off x="759853" y="1792386"/>
            <a:ext cx="7302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/>
          </a:p>
        </p:txBody>
      </p:sp>
      <p:sp>
        <p:nvSpPr>
          <p:cNvPr id="5" name="Rectángulo 4"/>
          <p:cNvSpPr/>
          <p:nvPr/>
        </p:nvSpPr>
        <p:spPr>
          <a:xfrm>
            <a:off x="296214" y="1532586"/>
            <a:ext cx="8229600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Área de expansión sede comuna 2; fue retirada por votación del consejo de gestión del riesgo para el mes de octubre de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 (Acta 37 16/10/2020).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esidad de hospitalización de un bajo nivel de atención; genera riesgos en la calidad de la prestación del servicio por no contar: equipos, insumos, medicamentos y talento humano idóneo para operar.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Fortaleza: educación, toma de muestras BAC, BAI Y PRASS.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fortalece con las EAPB´s Mallamas, Medimas, Sanitas, Asmet salud, comfamiliar-S, un convenio de búsqueda de portadores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Seguimientos telefónicos a pacientes positivos para la covid 19.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Autopsias verbales y certificación de fallecidos. (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extre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E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592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86366"/>
            <a:ext cx="85258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smtClean="0">
                <a:solidFill>
                  <a:schemeClr val="bg1"/>
                </a:solidFill>
              </a:rPr>
              <a:t>Tipos de muestras.</a:t>
            </a:r>
            <a:endParaRPr lang="es-ES" sz="2800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47351" y="1676476"/>
            <a:ext cx="77337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s-ES" sz="2000" dirty="0"/>
          </a:p>
        </p:txBody>
      </p:sp>
      <p:sp>
        <p:nvSpPr>
          <p:cNvPr id="3" name="Rectángulo 2"/>
          <p:cNvSpPr/>
          <p:nvPr/>
        </p:nvSpPr>
        <p:spPr>
          <a:xfrm>
            <a:off x="759853" y="1792386"/>
            <a:ext cx="7302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/>
          </a:p>
        </p:txBody>
      </p:sp>
      <p:sp>
        <p:nvSpPr>
          <p:cNvPr id="6" name="Rectángulo 5"/>
          <p:cNvSpPr/>
          <p:nvPr/>
        </p:nvSpPr>
        <p:spPr>
          <a:xfrm>
            <a:off x="759853" y="2566477"/>
            <a:ext cx="719929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PCR - hisopado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nasofaríngeo: visitas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domiciliarias (extramural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Antígenos para Sars 2: la institución cuenta con aval para la toma, procesamiento y resultado de esta 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prueba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543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86366"/>
            <a:ext cx="85258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smtClean="0">
                <a:solidFill>
                  <a:schemeClr val="bg1"/>
                </a:solidFill>
              </a:rPr>
              <a:t>Que hemos hecho durante la pandemia ?</a:t>
            </a:r>
            <a:endParaRPr lang="es-ES" sz="2800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47351" y="1676476"/>
            <a:ext cx="77337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s-ES" sz="2000" dirty="0"/>
          </a:p>
        </p:txBody>
      </p:sp>
      <p:sp>
        <p:nvSpPr>
          <p:cNvPr id="3" name="Rectángulo 2"/>
          <p:cNvSpPr/>
          <p:nvPr/>
        </p:nvSpPr>
        <p:spPr>
          <a:xfrm>
            <a:off x="759853" y="1792386"/>
            <a:ext cx="7302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547351" y="2178754"/>
            <a:ext cx="262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TOMAS DE MUESTRAS</a:t>
            </a:r>
            <a:endParaRPr lang="es-ES" b="1" dirty="0"/>
          </a:p>
        </p:txBody>
      </p:sp>
      <p:sp>
        <p:nvSpPr>
          <p:cNvPr id="7" name="Rectángulo redondeado 6"/>
          <p:cNvSpPr/>
          <p:nvPr/>
        </p:nvSpPr>
        <p:spPr>
          <a:xfrm>
            <a:off x="3168203" y="1584101"/>
            <a:ext cx="4404574" cy="1571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P.A.S.S: 520 muestras</a:t>
            </a:r>
            <a:endParaRPr lang="es-ES" sz="2800" b="1" dirty="0" smtClean="0">
              <a:solidFill>
                <a:schemeClr val="tx1"/>
              </a:solidFill>
            </a:endParaRPr>
          </a:p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B.A.C: 2230 muestras</a:t>
            </a:r>
            <a:endParaRPr lang="es-ES" sz="2800" b="1" dirty="0">
              <a:solidFill>
                <a:schemeClr val="tx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79549" y="3554073"/>
            <a:ext cx="2588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 MUESTAS POSITIVAS</a:t>
            </a:r>
            <a:endParaRPr lang="es-ES" b="1" dirty="0"/>
          </a:p>
        </p:txBody>
      </p:sp>
      <p:sp>
        <p:nvSpPr>
          <p:cNvPr id="9" name="Rectángulo 8"/>
          <p:cNvSpPr/>
          <p:nvPr/>
        </p:nvSpPr>
        <p:spPr>
          <a:xfrm>
            <a:off x="3168203" y="3587732"/>
            <a:ext cx="1944710" cy="50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596</a:t>
            </a:r>
            <a:endParaRPr lang="es-ES" sz="3200" b="1" dirty="0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79549" y="4521963"/>
            <a:ext cx="2034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FALLECIDOS</a:t>
            </a:r>
            <a:endParaRPr lang="es-ES" sz="2000" b="1" dirty="0"/>
          </a:p>
        </p:txBody>
      </p:sp>
      <p:sp>
        <p:nvSpPr>
          <p:cNvPr id="11" name="Rectángulo 10"/>
          <p:cNvSpPr/>
          <p:nvPr/>
        </p:nvSpPr>
        <p:spPr>
          <a:xfrm>
            <a:off x="3168203" y="4481352"/>
            <a:ext cx="1944710" cy="50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194</a:t>
            </a:r>
            <a:endParaRPr lang="es-E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86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86366"/>
            <a:ext cx="85258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smtClean="0">
                <a:solidFill>
                  <a:schemeClr val="bg1"/>
                </a:solidFill>
              </a:rPr>
              <a:t>Que hemos hecho durante la pandemia ?</a:t>
            </a:r>
            <a:endParaRPr lang="es-ES" sz="2800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44132" y="1853941"/>
            <a:ext cx="77337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s-ES" sz="2000" dirty="0"/>
          </a:p>
        </p:txBody>
      </p:sp>
      <p:sp>
        <p:nvSpPr>
          <p:cNvPr id="3" name="Rectángulo 2"/>
          <p:cNvSpPr/>
          <p:nvPr/>
        </p:nvSpPr>
        <p:spPr>
          <a:xfrm>
            <a:off x="759853" y="1792386"/>
            <a:ext cx="7302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544132" y="2023218"/>
            <a:ext cx="3052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GIRO CAMA OCUPACION</a:t>
            </a:r>
            <a:endParaRPr lang="es-ES" dirty="0"/>
          </a:p>
        </p:txBody>
      </p:sp>
      <p:sp>
        <p:nvSpPr>
          <p:cNvPr id="12" name="Rectángulo 11"/>
          <p:cNvSpPr/>
          <p:nvPr/>
        </p:nvSpPr>
        <p:spPr>
          <a:xfrm>
            <a:off x="4610635" y="1905580"/>
            <a:ext cx="1815921" cy="924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0,84 %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44132" y="3052293"/>
            <a:ext cx="3052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RECAUDO RECIBIDO POR LA EMCT DE ACTIVIDADES DE ZONA DE EXPANSION</a:t>
            </a:r>
            <a:endParaRPr lang="es-ES" dirty="0"/>
          </a:p>
        </p:txBody>
      </p:sp>
      <p:sp>
        <p:nvSpPr>
          <p:cNvPr id="14" name="Rectángulo 13"/>
          <p:cNvSpPr/>
          <p:nvPr/>
        </p:nvSpPr>
        <p:spPr>
          <a:xfrm>
            <a:off x="4610636" y="3232659"/>
            <a:ext cx="1815921" cy="901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$ 0 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43944" y="4726546"/>
            <a:ext cx="4043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COSTOS DE MANUTENCION DE PERSONAL MENSUAL EN LA ZONA DE EXPANSION</a:t>
            </a:r>
            <a:endParaRPr lang="es-ES" dirty="0"/>
          </a:p>
        </p:txBody>
      </p:sp>
      <p:sp>
        <p:nvSpPr>
          <p:cNvPr id="16" name="Rectángulo 15"/>
          <p:cNvSpPr/>
          <p:nvPr/>
        </p:nvSpPr>
        <p:spPr>
          <a:xfrm>
            <a:off x="4610636" y="4709719"/>
            <a:ext cx="1957588" cy="940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$ &gt; 27,600,000</a:t>
            </a:r>
            <a:endParaRPr lang="es-E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44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86366"/>
            <a:ext cx="85258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smtClean="0">
                <a:solidFill>
                  <a:schemeClr val="bg1"/>
                </a:solidFill>
              </a:rPr>
              <a:t>Que hemos hecho durante la pandemia ?</a:t>
            </a:r>
            <a:endParaRPr lang="es-ES" sz="2800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44132" y="1853941"/>
            <a:ext cx="77337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s-ES" sz="2000" dirty="0"/>
          </a:p>
        </p:txBody>
      </p:sp>
      <p:sp>
        <p:nvSpPr>
          <p:cNvPr id="3" name="Rectángulo 2"/>
          <p:cNvSpPr/>
          <p:nvPr/>
        </p:nvSpPr>
        <p:spPr>
          <a:xfrm>
            <a:off x="759853" y="1792386"/>
            <a:ext cx="7302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450761" y="1853941"/>
            <a:ext cx="2266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VISITAS DOMICILIARIAS A PACIENTES CRONICOS</a:t>
            </a:r>
            <a:endParaRPr lang="es-ES" dirty="0"/>
          </a:p>
        </p:txBody>
      </p:sp>
      <p:sp>
        <p:nvSpPr>
          <p:cNvPr id="12" name="Rectángulo 11"/>
          <p:cNvSpPr/>
          <p:nvPr/>
        </p:nvSpPr>
        <p:spPr>
          <a:xfrm>
            <a:off x="4357887" y="2000094"/>
            <a:ext cx="1957588" cy="921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6</a:t>
            </a:r>
            <a:r>
              <a:rPr lang="es-ES" sz="2000" b="1" dirty="0" smtClean="0">
                <a:solidFill>
                  <a:schemeClr val="tx1"/>
                </a:solidFill>
              </a:rPr>
              <a:t>890 </a:t>
            </a:r>
            <a:r>
              <a:rPr lang="es-ES" sz="2000" b="1" dirty="0" smtClean="0">
                <a:solidFill>
                  <a:schemeClr val="tx1"/>
                </a:solidFill>
              </a:rPr>
              <a:t>VISITAS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44132" y="3206632"/>
            <a:ext cx="2572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VISITAS PARA ENTREGA DE MEDICAMENTOS	</a:t>
            </a:r>
            <a:endParaRPr lang="es-ES" dirty="0"/>
          </a:p>
        </p:txBody>
      </p:sp>
      <p:sp>
        <p:nvSpPr>
          <p:cNvPr id="14" name="Rectángulo 13"/>
          <p:cNvSpPr/>
          <p:nvPr/>
        </p:nvSpPr>
        <p:spPr>
          <a:xfrm>
            <a:off x="4357887" y="3164150"/>
            <a:ext cx="1957588" cy="901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tx1"/>
                </a:solidFill>
              </a:rPr>
              <a:t>5</a:t>
            </a:r>
            <a:r>
              <a:rPr lang="es-ES" sz="2000" b="1" dirty="0" smtClean="0">
                <a:solidFill>
                  <a:schemeClr val="tx1"/>
                </a:solidFill>
              </a:rPr>
              <a:t>970 </a:t>
            </a:r>
            <a:r>
              <a:rPr lang="es-ES" sz="2000" b="1" dirty="0" smtClean="0">
                <a:solidFill>
                  <a:schemeClr val="tx1"/>
                </a:solidFill>
              </a:rPr>
              <a:t>ENTREGAS 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43944" y="4726546"/>
            <a:ext cx="404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VISITAS DE CONTROLES A GESTANTES</a:t>
            </a:r>
            <a:endParaRPr lang="es-ES" dirty="0"/>
          </a:p>
        </p:txBody>
      </p:sp>
      <p:sp>
        <p:nvSpPr>
          <p:cNvPr id="16" name="Rectángulo 15"/>
          <p:cNvSpPr/>
          <p:nvPr/>
        </p:nvSpPr>
        <p:spPr>
          <a:xfrm>
            <a:off x="4357887" y="4441133"/>
            <a:ext cx="1957588" cy="890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1400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3944" y="5692462"/>
            <a:ext cx="2588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SEGUIMIENTOS TELEFONICOS</a:t>
            </a: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4404572" y="5640947"/>
            <a:ext cx="1910903" cy="862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6970</a:t>
            </a:r>
            <a:endParaRPr lang="es-E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43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86366"/>
            <a:ext cx="85258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smtClean="0">
                <a:solidFill>
                  <a:schemeClr val="bg1"/>
                </a:solidFill>
              </a:rPr>
              <a:t>Que hemos hecho en difusión?</a:t>
            </a:r>
            <a:endParaRPr lang="es-ES" sz="2800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44132" y="1853941"/>
            <a:ext cx="77337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es-ES" sz="2000" dirty="0" smtClean="0"/>
              <a:t>Educación en salud en sedes</a:t>
            </a:r>
          </a:p>
          <a:p>
            <a:pPr marL="457200" lvl="0" indent="-457200">
              <a:buAutoNum type="arabicPeriod"/>
            </a:pPr>
            <a:r>
              <a:rPr lang="es-ES" sz="2000" dirty="0" smtClean="0"/>
              <a:t>Difusión en medios radiales</a:t>
            </a:r>
          </a:p>
          <a:p>
            <a:pPr marL="457200" lvl="0" indent="-457200">
              <a:buAutoNum type="arabicPeriod"/>
            </a:pPr>
            <a:r>
              <a:rPr lang="es-ES" sz="2000" dirty="0" smtClean="0"/>
              <a:t>Comunicación en paginas institucionales</a:t>
            </a:r>
          </a:p>
          <a:p>
            <a:pPr marL="457200" lvl="0" indent="-457200">
              <a:buAutoNum type="arabicPeriod"/>
            </a:pPr>
            <a:r>
              <a:rPr lang="es-ES" sz="2000" dirty="0" smtClean="0"/>
              <a:t>Redes sociales.</a:t>
            </a:r>
            <a:endParaRPr lang="es-ES" sz="2000" dirty="0"/>
          </a:p>
        </p:txBody>
      </p:sp>
      <p:sp>
        <p:nvSpPr>
          <p:cNvPr id="3" name="Rectángulo 2"/>
          <p:cNvSpPr/>
          <p:nvPr/>
        </p:nvSpPr>
        <p:spPr>
          <a:xfrm>
            <a:off x="759853" y="1792386"/>
            <a:ext cx="7302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246" y="3420613"/>
            <a:ext cx="7134897" cy="274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5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36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86366"/>
            <a:ext cx="85258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b="1" dirty="0" smtClean="0">
                <a:solidFill>
                  <a:schemeClr val="bg1"/>
                </a:solidFill>
              </a:rPr>
              <a:t>Introducción.</a:t>
            </a:r>
            <a:endParaRPr lang="es-CO" sz="4400" b="1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76895" y="1871806"/>
            <a:ext cx="797202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Debido al pico de la pandemia por Sars cov 2; La </a:t>
            </a:r>
            <a:r>
              <a:rPr lang="es-CO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 </a:t>
            </a:r>
            <a:r>
              <a:rPr lang="es-CO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unicipal </a:t>
            </a:r>
            <a:r>
              <a:rPr lang="es-CO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Manuel 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astro Tovar, ajusta el plan de atención con </a:t>
            </a:r>
            <a:r>
              <a:rPr lang="es-CO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fin de  ayudar a mitigar en gran medida la afectación económica y social por la cual atraviesa nuestro sistema de salud y nuestro municipio; es así que se genera el plan de atención para la vigencia </a:t>
            </a:r>
            <a:r>
              <a:rPr lang="es-CO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40929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86366"/>
            <a:ext cx="8525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PLAN DE ATENCIÓN EN SALUD.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s-CO" b="1" i="1" dirty="0">
                <a:solidFill>
                  <a:schemeClr val="bg1"/>
                </a:solidFill>
              </a:rPr>
              <a:t>Programas de promoción y prevención de la salud – ruta de mantenimiento (Res 3280/2018).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3944" y="2095395"/>
            <a:ext cx="78818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200"/>
              <a:buFont typeface="Arial" panose="020B0604020202020204" pitchFamily="34" charset="0"/>
              <a:buAutoNum type="arabicPeriod"/>
            </a:pPr>
            <a:r>
              <a:rPr lang="es-CO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a primera infancia (7 días hasta los 5 año 11 meses y 29 días).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200"/>
              <a:buFont typeface="Arial" panose="020B0604020202020204" pitchFamily="34" charset="0"/>
              <a:buAutoNum type="arabicPeriod"/>
            </a:pPr>
            <a:r>
              <a:rPr lang="es-CO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de infancia (6 años hasta los 12 año 11 meses y 29 días).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200"/>
              <a:buFont typeface="Arial" panose="020B0604020202020204" pitchFamily="34" charset="0"/>
              <a:buAutoNum type="arabicPeriod"/>
            </a:pPr>
            <a:r>
              <a:rPr lang="es-CO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del joven (13 años hasta los 28 año 11 meses y 29 días).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200"/>
              <a:buFont typeface="Arial" panose="020B0604020202020204" pitchFamily="34" charset="0"/>
              <a:buAutoNum type="arabicPeriod"/>
            </a:pPr>
            <a:r>
              <a:rPr lang="es-CO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del adulto mayor (29 años a los 59 años 11 meses y 29 días). Extramural.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200"/>
              <a:buFont typeface="Arial" panose="020B0604020202020204" pitchFamily="34" charset="0"/>
              <a:buAutoNum type="arabicPeriod"/>
            </a:pPr>
            <a:r>
              <a:rPr lang="es-CO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para la vejez (mayores de 60 años). Extramural.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200"/>
              <a:buFont typeface="Arial" panose="020B0604020202020204" pitchFamily="34" charset="0"/>
              <a:buAutoNum type="arabicPeriod"/>
            </a:pPr>
            <a:r>
              <a:rPr lang="es-CO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Ruta materno perinatal.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200"/>
              <a:buFont typeface="Arial" panose="020B0604020202020204" pitchFamily="34" charset="0"/>
              <a:buAutoNum type="arabicPeriod"/>
            </a:pPr>
            <a:r>
              <a:rPr lang="es-CO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Salud oral.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SzPts val="1200"/>
              <a:buFont typeface="Arial" panose="020B0604020202020204" pitchFamily="34" charset="0"/>
              <a:buAutoNum type="arabicPeriod"/>
            </a:pPr>
            <a:r>
              <a:rPr lang="es-CO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Planificación familiar (Diu, implantes, a. orales, a. inyectables, preservativos).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9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86366"/>
            <a:ext cx="85258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i="1" dirty="0">
                <a:solidFill>
                  <a:schemeClr val="bg1"/>
                </a:solidFill>
              </a:rPr>
              <a:t>Servicios ambulatorios.</a:t>
            </a:r>
            <a:endParaRPr lang="es-ES" sz="2800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41290" y="1488401"/>
            <a:ext cx="367691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 externa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 prioritaria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 de laboratorio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Visita domiciliaria a población discapacitada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Ruta cardiovascular (diabetes, crónicos)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Patologías crónicas especiales (artritis, epilepsia, enfermedad mental, problemas tiroideos)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Salud pública (Sars cov 2, dengue, desnutrición, tuberculosis, letra etc)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Procedimientos menores (inserción de implantes </a:t>
            </a:r>
            <a:r>
              <a:rPr lang="es-CO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subdermicos</a:t>
            </a: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suturas, curaciones etc)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Odontología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262907" y="1495732"/>
            <a:ext cx="349661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s-CO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Vacunacion.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s-CO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Toma </a:t>
            </a: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citología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s-CO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APS </a:t>
            </a: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primaria en salud (extramural)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s-CO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Referencia </a:t>
            </a: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CO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contrarreferencia </a:t>
            </a: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(programadas)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s-CO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Apoyo </a:t>
            </a: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farmacéutico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s-CO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Telesalud </a:t>
            </a: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s-CO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teleasesoría</a:t>
            </a: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es-CO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 Ruta </a:t>
            </a:r>
            <a:r>
              <a:rPr lang="es-CO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salud mental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05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86366"/>
            <a:ext cx="85258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i="1" dirty="0">
                <a:solidFill>
                  <a:schemeClr val="bg1"/>
                </a:solidFill>
              </a:rPr>
              <a:t>Estrategias en salud</a:t>
            </a:r>
            <a:r>
              <a:rPr lang="es-CO" sz="2800" b="1" i="1" dirty="0" smtClean="0">
                <a:solidFill>
                  <a:schemeClr val="bg1"/>
                </a:solidFill>
              </a:rPr>
              <a:t>.</a:t>
            </a:r>
            <a:endParaRPr lang="es-ES" sz="2800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830687" y="1860820"/>
            <a:ext cx="6819364" cy="3129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IAMI (Institución amiga de la mujer y la infancia)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AIEPI (atención prevalente de las enfermedades de la infancia)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 19 (búsquedas activas comunitarias, búsquedas activas institucionales, PRASS, autopsias verbales y certificación de fallecidos, embalaje de pacientes ruta covid</a:t>
            </a:r>
            <a:r>
              <a:rPr lang="es-C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CO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Certificación de discapacidad.</a:t>
            </a:r>
            <a:endPara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805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86366"/>
            <a:ext cx="85258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i="1" dirty="0">
                <a:solidFill>
                  <a:schemeClr val="bg1"/>
                </a:solidFill>
              </a:rPr>
              <a:t>Asignación de citas</a:t>
            </a:r>
            <a:r>
              <a:rPr lang="es-CO" b="1" i="1" dirty="0"/>
              <a:t>.</a:t>
            </a:r>
            <a:endParaRPr lang="es-ES" dirty="0"/>
          </a:p>
          <a:p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297159"/>
              </p:ext>
            </p:extLst>
          </p:nvPr>
        </p:nvGraphicFramePr>
        <p:xfrm>
          <a:off x="1998778" y="1867434"/>
          <a:ext cx="4788388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8388"/>
              </a:tblGrid>
              <a:tr h="4486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solidFill>
                            <a:srgbClr val="002060"/>
                          </a:solidFill>
                          <a:effectLst/>
                        </a:rPr>
                        <a:t>Citas médicas y odontológicas</a:t>
                      </a:r>
                      <a:endParaRPr lang="es-E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6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2000">
                          <a:solidFill>
                            <a:srgbClr val="002060"/>
                          </a:solidFill>
                          <a:effectLst/>
                        </a:rPr>
                        <a:t>8366747</a:t>
                      </a:r>
                      <a:endParaRPr lang="es-ES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6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solidFill>
                            <a:srgbClr val="002060"/>
                          </a:solidFill>
                          <a:effectLst/>
                        </a:rPr>
                        <a:t>3106776791</a:t>
                      </a:r>
                      <a:endParaRPr lang="es-E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6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2000">
                          <a:solidFill>
                            <a:srgbClr val="002060"/>
                          </a:solidFill>
                          <a:effectLst/>
                        </a:rPr>
                        <a:t>3106591614</a:t>
                      </a:r>
                      <a:endParaRPr lang="es-ES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6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2000">
                          <a:solidFill>
                            <a:srgbClr val="002060"/>
                          </a:solidFill>
                          <a:effectLst/>
                        </a:rPr>
                        <a:t>3219277212</a:t>
                      </a:r>
                      <a:endParaRPr lang="es-ES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6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2000">
                          <a:solidFill>
                            <a:srgbClr val="002060"/>
                          </a:solidFill>
                          <a:effectLst/>
                        </a:rPr>
                        <a:t>3219275907</a:t>
                      </a:r>
                      <a:endParaRPr lang="es-ES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6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2000">
                          <a:solidFill>
                            <a:srgbClr val="002060"/>
                          </a:solidFill>
                          <a:effectLst/>
                        </a:rPr>
                        <a:t>3219274693</a:t>
                      </a:r>
                      <a:endParaRPr lang="es-ES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6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solidFill>
                            <a:srgbClr val="002060"/>
                          </a:solidFill>
                          <a:effectLst/>
                        </a:rPr>
                        <a:t>3219277151</a:t>
                      </a:r>
                      <a:endParaRPr lang="es-ES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25003" y="1403796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CALL CENTER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21211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86366"/>
            <a:ext cx="85258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i="1" dirty="0">
                <a:solidFill>
                  <a:schemeClr val="bg1"/>
                </a:solidFill>
              </a:rPr>
              <a:t>Medidas de bio-protección.</a:t>
            </a:r>
            <a:endParaRPr lang="es-ES" sz="2800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47351" y="1676476"/>
            <a:ext cx="7733763" cy="3934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CO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Usuarios.</a:t>
            </a:r>
            <a:endParaRPr lang="es-E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Sillas de estancia con demarcación para evitar conglomeraciones.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de citas vía telefónica para evitar conglomeraciones en sedes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llevar acompañante de no ser necesario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Acudir solo 20 minutos antes de la hora de la cita para la activación de la consulta y evitar circulación de usuarios en tiempos no requeridos.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Mujeres y hombres con cabello largo se recomienda llevarlo recogido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 de cubre bocas permanente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Lavado de manos antes de ingresar al servicio.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32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86366"/>
            <a:ext cx="85258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i="1" dirty="0">
                <a:solidFill>
                  <a:schemeClr val="bg1"/>
                </a:solidFill>
              </a:rPr>
              <a:t>Medidas de bio-protección.</a:t>
            </a:r>
            <a:endParaRPr lang="es-ES" sz="2800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47351" y="1676476"/>
            <a:ext cx="7733763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59853" y="1792386"/>
            <a:ext cx="6684136" cy="3934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CO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de salud.</a:t>
            </a:r>
            <a:endParaRPr lang="es-E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Uniforme anti fluido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Uniforme de protección personal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 de mascara N95 o N100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Gafas o visor durante la atención clínica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Lavado de manos antes y después de cada consulta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Limpieza y desinfección con aspersión con alcohol al 70 % de instrumentos y equipos usados después de cada paciente.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043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86366"/>
            <a:ext cx="85258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i="1" dirty="0">
                <a:solidFill>
                  <a:schemeClr val="bg1"/>
                </a:solidFill>
              </a:rPr>
              <a:t>Medidas de bio-protección.</a:t>
            </a:r>
            <a:endParaRPr lang="es-ES" sz="2800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47351" y="1676476"/>
            <a:ext cx="7733763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59853" y="1792386"/>
            <a:ext cx="6684136" cy="463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C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59852" y="1469599"/>
            <a:ext cx="773376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Personal administrativo</a:t>
            </a:r>
            <a:r>
              <a:rPr lang="es-ES" sz="2000" b="1" dirty="0" smtClean="0"/>
              <a:t>.</a:t>
            </a:r>
          </a:p>
          <a:p>
            <a:endParaRPr lang="es-ES" sz="2000" dirty="0" smtClean="0"/>
          </a:p>
          <a:p>
            <a:r>
              <a:rPr lang="es-ES" sz="2000" dirty="0" smtClean="0"/>
              <a:t>1. Evitar </a:t>
            </a:r>
            <a:r>
              <a:rPr lang="es-ES" sz="2000" dirty="0"/>
              <a:t>salir de la institución en horas laborales.</a:t>
            </a:r>
          </a:p>
          <a:p>
            <a:r>
              <a:rPr lang="es-ES" sz="2000" dirty="0" smtClean="0"/>
              <a:t>2. Evitar </a:t>
            </a:r>
            <a:r>
              <a:rPr lang="es-ES" sz="2000" dirty="0"/>
              <a:t>la conglomeración de personas en sitios públicos y laborales.</a:t>
            </a:r>
          </a:p>
          <a:p>
            <a:r>
              <a:rPr lang="es-ES" sz="2000" dirty="0" smtClean="0"/>
              <a:t>3. Uso </a:t>
            </a:r>
            <a:r>
              <a:rPr lang="es-ES" sz="2000" dirty="0"/>
              <a:t>de cubre bocas permanentemente.</a:t>
            </a:r>
          </a:p>
          <a:p>
            <a:r>
              <a:rPr lang="es-ES" sz="2000" dirty="0" smtClean="0"/>
              <a:t>4. Lavado </a:t>
            </a:r>
            <a:r>
              <a:rPr lang="es-ES" sz="2000" dirty="0"/>
              <a:t>de manos cada hora con agua y jabón.</a:t>
            </a:r>
          </a:p>
          <a:p>
            <a:endParaRPr lang="es-ES" sz="2000" dirty="0" smtClean="0"/>
          </a:p>
          <a:p>
            <a:endParaRPr lang="es-ES" sz="2000" dirty="0"/>
          </a:p>
          <a:p>
            <a:r>
              <a:rPr lang="es-ES" sz="2000" dirty="0" smtClean="0"/>
              <a:t>NOTA</a:t>
            </a:r>
            <a:r>
              <a:rPr lang="es-ES" sz="2000" dirty="0"/>
              <a:t>: las cabinas de desinfección fueron prohibidas por lineamientos para el manejo en seres humanos, además los tapetes de desinfección evidencian mayores riesgos de contaminación.</a:t>
            </a:r>
          </a:p>
        </p:txBody>
      </p:sp>
    </p:spTree>
    <p:extLst>
      <p:ext uri="{BB962C8B-B14F-4D97-AF65-F5344CB8AC3E}">
        <p14:creationId xmlns:p14="http://schemas.microsoft.com/office/powerpoint/2010/main" val="2581612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1113</Words>
  <Application>Microsoft Office PowerPoint</Application>
  <PresentationFormat>Presentación en pantalla (4:3)</PresentationFormat>
  <Paragraphs>128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MIPC</dc:creator>
  <cp:lastModifiedBy>CONSULTORIO13</cp:lastModifiedBy>
  <cp:revision>27</cp:revision>
  <dcterms:created xsi:type="dcterms:W3CDTF">2020-10-16T18:35:12Z</dcterms:created>
  <dcterms:modified xsi:type="dcterms:W3CDTF">2021-01-21T20:12:56Z</dcterms:modified>
</cp:coreProperties>
</file>