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35"/>
  </p:notesMasterIdLst>
  <p:handoutMasterIdLst>
    <p:handoutMasterId r:id="rId36"/>
  </p:handoutMasterIdLst>
  <p:sldIdLst>
    <p:sldId id="256" r:id="rId4"/>
    <p:sldId id="292" r:id="rId5"/>
    <p:sldId id="311" r:id="rId6"/>
    <p:sldId id="310" r:id="rId7"/>
    <p:sldId id="293" r:id="rId8"/>
    <p:sldId id="329" r:id="rId9"/>
    <p:sldId id="332" r:id="rId10"/>
    <p:sldId id="294" r:id="rId11"/>
    <p:sldId id="295" r:id="rId12"/>
    <p:sldId id="296" r:id="rId13"/>
    <p:sldId id="333" r:id="rId14"/>
    <p:sldId id="335" r:id="rId15"/>
    <p:sldId id="297" r:id="rId16"/>
    <p:sldId id="330" r:id="rId17"/>
    <p:sldId id="326" r:id="rId18"/>
    <p:sldId id="327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8" r:id="rId27"/>
    <p:sldId id="312" r:id="rId28"/>
    <p:sldId id="313" r:id="rId29"/>
    <p:sldId id="314" r:id="rId30"/>
    <p:sldId id="316" r:id="rId31"/>
    <p:sldId id="331" r:id="rId32"/>
    <p:sldId id="334" r:id="rId33"/>
    <p:sldId id="259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66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84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6\rendicion%20de%20cuentas%20vig.%202015\INFORME%20GESTION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6\rendicion%20de%20cuentas%20vig.%202015\INFORME%20GESTION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KINGSTON:E.S.E%20MANUEL%20CASTRO%20TOVAR:DICIEMBRE%202015:COMPARATIVO_BALANCE_GENERAL_Y_PYG_DICIEMBRE_2015%20MO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KINGSTON:E.S.E%20MANUEL%20CASTRO%20TOVAR:DICIEMBRE%202015:COMPARATIVO_BALANCE_GENERAL_Y_PYG_DICIEMBRE_2015%20MO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Hoja1!$C$6:$C$18</c:f>
              <c:strCache>
                <c:ptCount val="13"/>
                <c:pt idx="0">
                  <c:v>CONSULTA EXTERNA</c:v>
                </c:pt>
                <c:pt idx="1">
                  <c:v>SALUD ORAL</c:v>
                </c:pt>
                <c:pt idx="2">
                  <c:v>LABORATORIO CLINICO</c:v>
                </c:pt>
                <c:pt idx="3">
                  <c:v>PARTO</c:v>
                </c:pt>
                <c:pt idx="4">
                  <c:v>IMAGENOLOGIA</c:v>
                </c:pt>
                <c:pt idx="5">
                  <c:v>AMBULANCIA</c:v>
                </c:pt>
                <c:pt idx="6">
                  <c:v>CONSULTA MEDICA PROMOCION Y PREVENCION</c:v>
                </c:pt>
                <c:pt idx="7">
                  <c:v>SALUD ORAL PROMOCION Y PREVENCION</c:v>
                </c:pt>
                <c:pt idx="8">
                  <c:v>LABORATORIO CLINICO PROMOCION Y PREVENCION</c:v>
                </c:pt>
                <c:pt idx="9">
                  <c:v>CONSULTA ENFERMERIA PROMOCION Y PREVENCION</c:v>
                </c:pt>
                <c:pt idx="10">
                  <c:v>PROCEDIMIENTOS PROMOCION Y PREVENCION</c:v>
                </c:pt>
                <c:pt idx="11">
                  <c:v>CONSULTA MEDICA PROGRAMAS ESPECIALES</c:v>
                </c:pt>
                <c:pt idx="12">
                  <c:v>CONSULTA ENFERMERIA PROGRAMAS ESPECIALES</c:v>
                </c:pt>
              </c:strCache>
            </c:strRef>
          </c:cat>
          <c:val>
            <c:numRef>
              <c:f>Hoja1!$D$6:$D$18</c:f>
              <c:numCache>
                <c:formatCode>_(* #,##0_);_(* \(#,##0\);_(* "-"??_);_(@_)</c:formatCode>
                <c:ptCount val="13"/>
                <c:pt idx="0">
                  <c:v>56635</c:v>
                </c:pt>
                <c:pt idx="1">
                  <c:v>45479</c:v>
                </c:pt>
                <c:pt idx="2">
                  <c:v>44624</c:v>
                </c:pt>
                <c:pt idx="3">
                  <c:v>71</c:v>
                </c:pt>
                <c:pt idx="4">
                  <c:v>0</c:v>
                </c:pt>
                <c:pt idx="5">
                  <c:v>1706</c:v>
                </c:pt>
                <c:pt idx="6">
                  <c:v>29938</c:v>
                </c:pt>
                <c:pt idx="7">
                  <c:v>125684</c:v>
                </c:pt>
                <c:pt idx="8">
                  <c:v>37664</c:v>
                </c:pt>
                <c:pt idx="9">
                  <c:v>41089</c:v>
                </c:pt>
                <c:pt idx="10">
                  <c:v>50950</c:v>
                </c:pt>
                <c:pt idx="11">
                  <c:v>10331</c:v>
                </c:pt>
                <c:pt idx="12">
                  <c:v>2071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883200"/>
        <c:axId val="68884736"/>
        <c:axId val="0"/>
      </c:bar3DChart>
      <c:catAx>
        <c:axId val="6888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884736"/>
        <c:crosses val="autoZero"/>
        <c:auto val="1"/>
        <c:lblAlgn val="ctr"/>
        <c:lblOffset val="100"/>
        <c:noMultiLvlLbl val="0"/>
      </c:catAx>
      <c:valAx>
        <c:axId val="6888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88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4.7084010074697417E-2"/>
                  <c:y val="-8.281578899319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21458208980801E-2"/>
                  <c:y val="-0.13250526238911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682187313471161E-2"/>
                  <c:y val="-0.12698420978956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Hoja1!$C$41:$C$43</c:f>
              <c:strCache>
                <c:ptCount val="3"/>
                <c:pt idx="0">
                  <c:v>CUMPLIDAS</c:v>
                </c:pt>
                <c:pt idx="1">
                  <c:v>INCUMPLIDAS</c:v>
                </c:pt>
                <c:pt idx="2">
                  <c:v>CANCELADAS</c:v>
                </c:pt>
              </c:strCache>
            </c:strRef>
          </c:cat>
          <c:val>
            <c:numRef>
              <c:f>Hoja1!$D$41:$D$43</c:f>
              <c:numCache>
                <c:formatCode>#,##0</c:formatCode>
                <c:ptCount val="3"/>
                <c:pt idx="0">
                  <c:v>120935</c:v>
                </c:pt>
                <c:pt idx="1">
                  <c:v>28318</c:v>
                </c:pt>
                <c:pt idx="2">
                  <c:v>32699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287744"/>
        <c:axId val="72289280"/>
        <c:axId val="0"/>
      </c:bar3DChart>
      <c:catAx>
        <c:axId val="7228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289280"/>
        <c:crosses val="autoZero"/>
        <c:auto val="1"/>
        <c:lblAlgn val="ctr"/>
        <c:lblOffset val="100"/>
        <c:noMultiLvlLbl val="0"/>
      </c:catAx>
      <c:valAx>
        <c:axId val="722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2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A DIC 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(Hoja1!$B$6,Hoja1!$B$7,Hoja1!$B$8,Hoja1!$B$10,Hoja1!$B$11)</c:f>
              <c:strCache>
                <c:ptCount val="5"/>
                <c:pt idx="0">
                  <c:v>EFECTIVO</c:v>
                </c:pt>
                <c:pt idx="1">
                  <c:v>DEUDORES</c:v>
                </c:pt>
                <c:pt idx="2">
                  <c:v>INVENTARIOS</c:v>
                </c:pt>
                <c:pt idx="3">
                  <c:v>PPYE</c:v>
                </c:pt>
                <c:pt idx="4">
                  <c:v>OTROS ACTIVOS</c:v>
                </c:pt>
              </c:strCache>
            </c:strRef>
          </c:cat>
          <c:val>
            <c:numRef>
              <c:f>(Hoja1!$C$6,Hoja1!$C$7,Hoja1!$C$8,Hoja1!$C$10,Hoja1!$C$11)</c:f>
              <c:numCache>
                <c:formatCode>#,##0</c:formatCode>
                <c:ptCount val="5"/>
                <c:pt idx="0">
                  <c:v>932739.42504999996</c:v>
                </c:pt>
                <c:pt idx="1">
                  <c:v>904618.69125000003</c:v>
                </c:pt>
                <c:pt idx="2">
                  <c:v>568227.29359999974</c:v>
                </c:pt>
                <c:pt idx="3">
                  <c:v>20026775.340220001</c:v>
                </c:pt>
                <c:pt idx="4">
                  <c:v>479556.41159999999</c:v>
                </c:pt>
              </c:numCache>
            </c:numRef>
          </c:val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A DIC 2014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(Hoja1!$B$6,Hoja1!$B$7,Hoja1!$B$8,Hoja1!$B$10,Hoja1!$B$11)</c:f>
              <c:strCache>
                <c:ptCount val="5"/>
                <c:pt idx="0">
                  <c:v>EFECTIVO</c:v>
                </c:pt>
                <c:pt idx="1">
                  <c:v>DEUDORES</c:v>
                </c:pt>
                <c:pt idx="2">
                  <c:v>INVENTARIOS</c:v>
                </c:pt>
                <c:pt idx="3">
                  <c:v>PPYE</c:v>
                </c:pt>
                <c:pt idx="4">
                  <c:v>OTROS ACTIVOS</c:v>
                </c:pt>
              </c:strCache>
            </c:strRef>
          </c:cat>
          <c:val>
            <c:numRef>
              <c:f>(Hoja1!$D$6,Hoja1!$D$7,Hoja1!$D$8,Hoja1!$D$10,Hoja1!$D$11)</c:f>
              <c:numCache>
                <c:formatCode>#,##0</c:formatCode>
                <c:ptCount val="5"/>
                <c:pt idx="0">
                  <c:v>599745.88156000001</c:v>
                </c:pt>
                <c:pt idx="1">
                  <c:v>918389.64122999995</c:v>
                </c:pt>
                <c:pt idx="2">
                  <c:v>614290.59923999966</c:v>
                </c:pt>
                <c:pt idx="3">
                  <c:v>10969161.69754</c:v>
                </c:pt>
                <c:pt idx="4">
                  <c:v>464392.98190999997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753024"/>
        <c:axId val="82754560"/>
        <c:axId val="0"/>
      </c:bar3DChart>
      <c:catAx>
        <c:axId val="8275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754560"/>
        <c:crosses val="autoZero"/>
        <c:auto val="1"/>
        <c:lblAlgn val="ctr"/>
        <c:lblOffset val="100"/>
        <c:noMultiLvlLbl val="0"/>
      </c:catAx>
      <c:valAx>
        <c:axId val="827545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/>
                <a:cs typeface="Arial"/>
              </a:defRPr>
            </a:pPr>
            <a:endParaRPr lang="es-CO"/>
          </a:p>
        </c:txPr>
        <c:crossAx val="82753024"/>
        <c:crosses val="autoZero"/>
        <c:crossBetween val="between"/>
        <c:majorUnit val="2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>
                <a:latin typeface="Arial"/>
                <a:cs typeface="Arial"/>
              </a:defRPr>
            </a:pPr>
            <a:endParaRPr lang="es-C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Hoja1!$C$2:$C$3</c:f>
              <c:strCache>
                <c:ptCount val="1"/>
                <c:pt idx="0">
                  <c:v>A DIC 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Hoja1!$B$19</c:f>
              <c:strCache>
                <c:ptCount val="1"/>
                <c:pt idx="0">
                  <c:v>PATRIMONIO INSTITUCIONAL</c:v>
                </c:pt>
              </c:strCache>
            </c:strRef>
          </c:cat>
          <c:val>
            <c:numRef>
              <c:f>Hoja1!$C$19</c:f>
              <c:numCache>
                <c:formatCode>#,##0</c:formatCode>
                <c:ptCount val="1"/>
                <c:pt idx="0">
                  <c:v>22533001.52169</c:v>
                </c:pt>
              </c:numCache>
            </c:numRef>
          </c:val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A DIC 2014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Hoja1!$B$19</c:f>
              <c:strCache>
                <c:ptCount val="1"/>
                <c:pt idx="0">
                  <c:v>PATRIMONIO INSTITUCIONAL</c:v>
                </c:pt>
              </c:strCache>
            </c:strRef>
          </c:cat>
          <c:val>
            <c:numRef>
              <c:f>Hoja1!$D$19</c:f>
              <c:numCache>
                <c:formatCode>#,##0</c:formatCode>
                <c:ptCount val="1"/>
                <c:pt idx="0">
                  <c:v>13220398.798049999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791040"/>
        <c:axId val="82813312"/>
        <c:axId val="0"/>
      </c:bar3DChart>
      <c:catAx>
        <c:axId val="82791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813312"/>
        <c:crosses val="autoZero"/>
        <c:auto val="1"/>
        <c:lblAlgn val="ctr"/>
        <c:lblOffset val="100"/>
        <c:noMultiLvlLbl val="0"/>
      </c:catAx>
      <c:valAx>
        <c:axId val="828133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s-CO"/>
          </a:p>
        </c:txPr>
        <c:crossAx val="82791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Arial"/>
                <a:cs typeface="Arial"/>
              </a:defRPr>
            </a:pPr>
            <a:endParaRPr lang="es-C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15942-D0A1-46EA-BA47-C40B0BE1EF4D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E5013-CACD-4EAA-AA67-5BC5796CD5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24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1C3A-DCF5-46CF-953E-6A8CF6DD1ECD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F2D46-30D8-43B0-BA45-E89B5DDBDE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637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F2D46-30D8-43B0-BA45-E89B5DDBDE8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711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077C-1878-44E3-9ED2-89783E0EDCAA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2FDB-640D-4385-8DF4-3FB2FB6006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311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827928" cy="69719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rgbClr val="0033A0"/>
                </a:solidFill>
                <a:latin typeface="BlissBold" panose="00000700000000000000" pitchFamily="2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EAFC-C7CC-463D-AE2B-3B870C63BD27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5EC52-8386-4AA5-B0CA-C9A6322B03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48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411071" y="3903254"/>
            <a:ext cx="5369858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rgbClr val="666E75"/>
                </a:solidFill>
                <a:latin typeface="Bliss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SEPE PRINCIPAL</a:t>
            </a:r>
          </a:p>
          <a:p>
            <a:r>
              <a:rPr lang="es-ES" dirty="0" err="1" smtClean="0"/>
              <a:t>CRA</a:t>
            </a:r>
            <a:r>
              <a:rPr lang="es-ES" dirty="0" smtClean="0"/>
              <a:t> </a:t>
            </a:r>
            <a:r>
              <a:rPr lang="es-ES" dirty="0" err="1" smtClean="0"/>
              <a:t>14A</a:t>
            </a:r>
            <a:r>
              <a:rPr lang="es-ES" dirty="0" smtClean="0"/>
              <a:t> No. </a:t>
            </a:r>
            <a:r>
              <a:rPr lang="es-ES" dirty="0" err="1" smtClean="0"/>
              <a:t>9A</a:t>
            </a:r>
            <a:r>
              <a:rPr lang="es-ES" dirty="0" smtClean="0"/>
              <a:t> - 65, Pitalito Huila</a:t>
            </a:r>
          </a:p>
          <a:p>
            <a:r>
              <a:rPr lang="es-ES" dirty="0" smtClean="0"/>
              <a:t>Tel: (57) (1) 836 33 62  / Fax: (57) (1) 836 42 85 </a:t>
            </a:r>
          </a:p>
          <a:p>
            <a:r>
              <a:rPr lang="es-ES" dirty="0" smtClean="0"/>
              <a:t>info@esemanuelcastrotovar.com</a:t>
            </a:r>
          </a:p>
          <a:p>
            <a:r>
              <a:rPr lang="es-ES" dirty="0" smtClean="0"/>
              <a:t>www.esemanuelcastrotovar.com</a:t>
            </a:r>
          </a:p>
          <a:p>
            <a:endParaRPr lang="es-ES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7910-C537-4908-9339-1EA2BA8E3FC6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ABA5-0BA5-4C2C-AC28-AC00A5A36D9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55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7077C-1878-44E3-9ED2-89783E0EDCAA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2FDB-640D-4385-8DF4-3FB2FB60064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9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2116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EAFC-C7CC-463D-AE2B-3B870C63BD27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8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33A0"/>
          </a:solidFill>
          <a:latin typeface="BlissBold" panose="000007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66E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E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66E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E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66E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7910-C537-4908-9339-1EA2BA8E3FC6}" type="datetimeFigureOut">
              <a:rPr lang="es-CO" smtClean="0"/>
              <a:t>01/03/2017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ABA5-0BA5-4C2C-AC28-AC00A5A36D95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Subtítulo 2"/>
          <p:cNvSpPr txBox="1">
            <a:spLocks/>
          </p:cNvSpPr>
          <p:nvPr userDrawn="1"/>
        </p:nvSpPr>
        <p:spPr>
          <a:xfrm>
            <a:off x="3411071" y="3903254"/>
            <a:ext cx="5369858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rgbClr val="666E75"/>
                </a:solidFill>
                <a:latin typeface="BlissBold" panose="00000700000000000000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SEPE PRINCIPAL</a:t>
            </a:r>
          </a:p>
          <a:p>
            <a:r>
              <a:rPr lang="es-ES" smtClean="0"/>
              <a:t>CRA 14A No. 9A - 65, Pitalito Huila</a:t>
            </a:r>
          </a:p>
          <a:p>
            <a:r>
              <a:rPr lang="es-ES" smtClean="0"/>
              <a:t>Tel: (57) (1) 836 33 62  / Fax: (57) (1) 836 42 85 </a:t>
            </a:r>
          </a:p>
          <a:p>
            <a:r>
              <a:rPr lang="es-ES" smtClean="0"/>
              <a:t>info@esemanuelcastrotovar.com</a:t>
            </a:r>
          </a:p>
          <a:p>
            <a:r>
              <a:rPr lang="es-ES" smtClean="0"/>
              <a:t>www.esemanuelcastrotovar.com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039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3484" y="4782885"/>
            <a:ext cx="10987315" cy="1129831"/>
          </a:xfrm>
        </p:spPr>
        <p:txBody>
          <a:bodyPr>
            <a:noAutofit/>
          </a:bodyPr>
          <a:lstStyle/>
          <a:p>
            <a:r>
              <a:rPr lang="es-CO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INFORME DE RENDICION DE CUENTAS A  LA COMUNIDAD VIGENCIA 2015</a:t>
            </a:r>
            <a:endParaRPr lang="es-CO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971" t="26958" r="9656" b="18537"/>
          <a:stretch/>
        </p:blipFill>
        <p:spPr>
          <a:xfrm>
            <a:off x="10082151" y="5878286"/>
            <a:ext cx="2018805" cy="7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INFRAESTRUCTURA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28550"/>
              </p:ext>
            </p:extLst>
          </p:nvPr>
        </p:nvGraphicFramePr>
        <p:xfrm>
          <a:off x="475013" y="3158836"/>
          <a:ext cx="5450774" cy="2493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444"/>
                <a:gridCol w="2921330"/>
              </a:tblGrid>
              <a:tr h="249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PUESTO DE SALUD CORREGIMIENTO PALMARITO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485.276.988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Municipio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$402.071.576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ESE MCT </a:t>
                      </a:r>
                      <a:endParaRPr lang="es-CO" sz="20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83.205.412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 descr="C:\Users\USER\Downloads\DSC_0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7" y="2857562"/>
            <a:ext cx="5040000" cy="3354533"/>
          </a:xfrm>
          <a:prstGeom prst="rect">
            <a:avLst/>
          </a:prstGeom>
          <a:noFill/>
          <a:ln>
            <a:solidFill>
              <a:srgbClr val="0033A0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INFRAESTRUCTURA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8047"/>
              </p:ext>
            </p:extLst>
          </p:nvPr>
        </p:nvGraphicFramePr>
        <p:xfrm>
          <a:off x="475013" y="3158836"/>
          <a:ext cx="5450774" cy="2493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444"/>
                <a:gridCol w="2921330"/>
              </a:tblGrid>
              <a:tr h="249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PUESTO DE SALUD CORREGIMIENTO </a:t>
                      </a:r>
                      <a:r>
                        <a:rPr lang="es-CO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GUACACALLO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381.313.207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Municipio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$344.313.207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ESE MCT </a:t>
                      </a:r>
                      <a:endParaRPr lang="es-CO" sz="200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$37.000.000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3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INFRAESTRUCTURA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65215"/>
              </p:ext>
            </p:extLst>
          </p:nvPr>
        </p:nvGraphicFramePr>
        <p:xfrm>
          <a:off x="475013" y="3158836"/>
          <a:ext cx="5450774" cy="2493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444"/>
                <a:gridCol w="2921330"/>
              </a:tblGrid>
              <a:tr h="249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SISTEMA DE VERTIMIENTOS AGUAS RESIDUALES SEDE BRUSELAS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$30.000.000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ESE  MCT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5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9298380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ADMINISTRATIVA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6893" y="2790701"/>
            <a:ext cx="760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INTERCONECTIVIDAD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PUESTO DE SALUD DEL CORREGIMIENTO DE LA LAGUNA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PUESTO DE SALUD DEL CORREGIMIENTO DE PALMARITO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1787" y="3798124"/>
            <a:ext cx="760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NTC ISO 9001 / 2008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REVALIDADCION DE LA CERTIFICACION EN TODOS LOS PROCESOS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1786" y="4721454"/>
            <a:ext cx="760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NORMAS NIIF</a:t>
            </a:r>
          </a:p>
          <a:p>
            <a:pPr marL="285750" indent="-285750">
              <a:buBlip>
                <a:blip r:embed="rId2"/>
              </a:buBlip>
            </a:pPr>
            <a:r>
              <a:rPr lang="es-CO" dirty="0"/>
              <a:t>Se inicia proceso de implementación de normas NIIF en la ESE MCT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76893" y="5335519"/>
            <a:ext cx="760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IMAGEN CORPORATIVA</a:t>
            </a:r>
          </a:p>
          <a:p>
            <a:pPr marL="285750" indent="-285750">
              <a:buBlip>
                <a:blip r:embed="rId2"/>
              </a:buBlip>
            </a:pPr>
            <a:r>
              <a:rPr lang="es-CO" dirty="0"/>
              <a:t>Renovación de la imagen corporativa de la ESE MCT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7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9298380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ADMINISTRATIVA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76893" y="2790701"/>
            <a:ext cx="760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VISITA CONTRALORIA</a:t>
            </a:r>
          </a:p>
          <a:p>
            <a:pPr marL="285750" indent="-285750">
              <a:buBlip>
                <a:blip r:embed="rId2"/>
              </a:buBlip>
            </a:pPr>
            <a:r>
              <a:rPr lang="es-CO" dirty="0"/>
              <a:t>CONTROL DE GESTION  VIGENCIA 2014 = FAVORABLE (</a:t>
            </a:r>
            <a:r>
              <a:rPr lang="es-CO" dirty="0" smtClean="0"/>
              <a:t>92,3)</a:t>
            </a:r>
          </a:p>
          <a:p>
            <a:pPr marL="285750" indent="-285750">
              <a:buBlip>
                <a:blip r:embed="rId2"/>
              </a:buBlip>
            </a:pPr>
            <a:r>
              <a:rPr lang="es-CO" dirty="0" smtClean="0"/>
              <a:t>CONTROL </a:t>
            </a:r>
            <a:r>
              <a:rPr lang="es-CO" dirty="0"/>
              <a:t>FINANCIERO VIGENCIA 2014=  FAVORABLE (</a:t>
            </a:r>
            <a:r>
              <a:rPr lang="es-CO" dirty="0" smtClean="0"/>
              <a:t>100)</a:t>
            </a:r>
          </a:p>
          <a:p>
            <a:pPr marL="285750" indent="-285750">
              <a:buBlip>
                <a:blip r:embed="rId2"/>
              </a:buBlip>
            </a:pPr>
            <a:r>
              <a:rPr lang="es-CO" dirty="0" smtClean="0"/>
              <a:t>PLAN </a:t>
            </a:r>
            <a:r>
              <a:rPr lang="es-CO" dirty="0"/>
              <a:t>DE MEJORAMIENTO = CUMPLE (90)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0015" y="4403812"/>
            <a:ext cx="760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PAGINA WEB</a:t>
            </a:r>
          </a:p>
          <a:p>
            <a:pPr marL="285750" indent="-285750">
              <a:buBlip>
                <a:blip r:embed="rId2"/>
              </a:buBlip>
            </a:pPr>
            <a:r>
              <a:rPr lang="es-CO" dirty="0" smtClean="0"/>
              <a:t>WWW.ESEMANUELCASTROTOVAR.COM</a:t>
            </a:r>
            <a:endParaRPr lang="es-CO" dirty="0"/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0014" y="5479542"/>
            <a:ext cx="760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PLAN ANTICORRUPCION</a:t>
            </a:r>
          </a:p>
          <a:p>
            <a:pPr marL="285750" indent="-285750">
              <a:buBlip>
                <a:blip r:embed="rId2"/>
              </a:buBlip>
            </a:pPr>
            <a:r>
              <a:rPr lang="es-CO" dirty="0" smtClean="0"/>
              <a:t>SE IMPLEMENTA EL PLAN ANTICORRUPCION Y SE CARGA EN LA PAGINA  INSTITUCIONAL</a:t>
            </a:r>
            <a:endParaRPr lang="es-CO" dirty="0"/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3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403761" y="1116280"/>
            <a:ext cx="9298380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ADMINISTRATIVA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890648"/>
              </p:ext>
            </p:extLst>
          </p:nvPr>
        </p:nvGraphicFramePr>
        <p:xfrm>
          <a:off x="244744" y="2778826"/>
          <a:ext cx="9326768" cy="394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Elipse"/>
          <p:cNvSpPr/>
          <p:nvPr/>
        </p:nvSpPr>
        <p:spPr>
          <a:xfrm>
            <a:off x="7897092" y="5213267"/>
            <a:ext cx="1674420" cy="1496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TOTAL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446.242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5642" y="2220686"/>
            <a:ext cx="613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latin typeface="Arial" pitchFamily="34" charset="0"/>
                <a:cs typeface="Arial" pitchFamily="34" charset="0"/>
              </a:rPr>
              <a:t>FACTURACION</a:t>
            </a:r>
            <a:endParaRPr lang="es-E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427512" y="1175657"/>
            <a:ext cx="9298380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ADMINISTRATIVA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809708"/>
              </p:ext>
            </p:extLst>
          </p:nvPr>
        </p:nvGraphicFramePr>
        <p:xfrm>
          <a:off x="442542" y="2707574"/>
          <a:ext cx="9235848" cy="39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05642" y="2220686"/>
            <a:ext cx="61395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 smtClean="0">
                <a:latin typeface="Arial" pitchFamily="34" charset="0"/>
                <a:cs typeface="Arial" pitchFamily="34" charset="0"/>
              </a:rPr>
              <a:t>ASIGNACION DE CITAS</a:t>
            </a:r>
            <a:endParaRPr lang="es-E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766463" y="2873828"/>
            <a:ext cx="1674420" cy="1496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TOTAL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181.952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MISIONAL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70074"/>
              </p:ext>
            </p:extLst>
          </p:nvPr>
        </p:nvGraphicFramePr>
        <p:xfrm>
          <a:off x="783771" y="2683825"/>
          <a:ext cx="8529618" cy="3174669"/>
        </p:xfrm>
        <a:graphic>
          <a:graphicData uri="http://schemas.openxmlformats.org/drawingml/2006/table">
            <a:tbl>
              <a:tblPr/>
              <a:tblGrid>
                <a:gridCol w="1523997"/>
                <a:gridCol w="1409698"/>
                <a:gridCol w="1471609"/>
                <a:gridCol w="1466847"/>
                <a:gridCol w="1414457"/>
                <a:gridCol w="1243010"/>
              </a:tblGrid>
              <a:tr h="85802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EJECUCION DE ACTIVIDADES CONTRATADAS DE PYP 2011 -  </a:t>
                      </a:r>
                      <a:r>
                        <a:rPr lang="es-CO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3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AÑO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</a:tr>
              <a:tr h="686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CONTRATADAS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305.590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307.855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290.567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251.047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285.769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</a:tr>
              <a:tr h="463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EJECUTADAS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324.960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363.319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387.167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402.697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345.421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6B8B7"/>
                    </a:solidFill>
                  </a:tcPr>
                </a:tc>
              </a:tr>
              <a:tr h="703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FACTURADO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19.370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55.464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96.600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151.650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+59.652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5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MISIONAL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33435"/>
              </p:ext>
            </p:extLst>
          </p:nvPr>
        </p:nvGraphicFramePr>
        <p:xfrm>
          <a:off x="650372" y="2482075"/>
          <a:ext cx="9562407" cy="4105620"/>
        </p:xfrm>
        <a:graphic>
          <a:graphicData uri="http://schemas.openxmlformats.org/drawingml/2006/table">
            <a:tbl>
              <a:tblPr/>
              <a:tblGrid>
                <a:gridCol w="2386744"/>
                <a:gridCol w="1543155"/>
                <a:gridCol w="1604879"/>
                <a:gridCol w="1342543"/>
                <a:gridCol w="1342543"/>
                <a:gridCol w="1342543"/>
              </a:tblGrid>
              <a:tr h="342773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EJECUCION TOTAL PROMOCION  Y PREVENCION   2011 - 2015 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4C2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6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</a:tr>
              <a:tr h="206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VACUNACION 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104,364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92,540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101,419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85,008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06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SALUD ORAL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104,030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140,237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141,176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167,424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129,214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66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PLANIFICACION MUJERES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27,131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29,292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32,409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33,583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27,973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66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PLANIFICACION HOMBRES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1,376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4,539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1,558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06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 Y D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26,216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28,419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30,387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31,417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29,215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66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ADULTO JOVEN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7,814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8,141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8,963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11,238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10,167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06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PRENATAL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36,413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42,664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39,273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36,599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43,151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66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ADULTO MAYOR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8,080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10,153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17,128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19,118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16,560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06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CITOLOGIAS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7,962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7,336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10,992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9,578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8,355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66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AGUDEZA VISUAL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2,399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3,161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4,969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4,193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4,557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13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324,960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363,319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387,167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402,697</a:t>
                      </a:r>
                    </a:p>
                  </a:txBody>
                  <a:tcPr marL="8491" marR="8491" marT="8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345,421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74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INCREMENTO PROCENTUAL</a:t>
                      </a:r>
                    </a:p>
                  </a:txBody>
                  <a:tcPr marL="8491" marR="8491" marT="8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C52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491" marR="8491" marT="8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C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11,80%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C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6,56%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C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4,01%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C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14,22%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C525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9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MISIONAL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71176"/>
              </p:ext>
            </p:extLst>
          </p:nvPr>
        </p:nvGraphicFramePr>
        <p:xfrm>
          <a:off x="783771" y="2515579"/>
          <a:ext cx="8645237" cy="4221711"/>
        </p:xfrm>
        <a:graphic>
          <a:graphicData uri="http://schemas.openxmlformats.org/drawingml/2006/table">
            <a:tbl>
              <a:tblPr/>
              <a:tblGrid>
                <a:gridCol w="2179280"/>
                <a:gridCol w="1350701"/>
                <a:gridCol w="1301514"/>
                <a:gridCol w="1392319"/>
                <a:gridCol w="1195578"/>
                <a:gridCol w="1225845"/>
              </a:tblGrid>
              <a:tr h="207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ACTIVIDAD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98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 AMBULATORIA M.G.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49,010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53,071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62,258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60,508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56,308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6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56CONSULTA 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PRIORITARIA M.G.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1,661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1,636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1,775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1,532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1,857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98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 MG PACIENTE CRONICO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1,039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98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 CONTROL M.G. CRONICOS 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7,018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7,226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9,741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10,124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6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 M.G. PCTE DIABETES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398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 CONTROL M.G. PACTE DIABETES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1,582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1,064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1,633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1,965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1,803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6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CONSULTA ODONTOLOGICA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17,424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19,423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19,320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12,814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6,842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164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IMAGENOLOGIA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1,808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743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6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LABORATORIO CLINICO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42,242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38,311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43,833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50,496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43,816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985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UNIDADES DE MEDICAMENTOS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4,674,113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5,888,059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6,408,781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6,362,345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6,170,984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2653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PROCEDIMIENTOS ODONTOLOGICOS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67,642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47,307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44,853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45,824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44,103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16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4,863,280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6,058,041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6,590,888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6,545,585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6,336,458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8E4BC"/>
                    </a:solidFill>
                  </a:tcPr>
                </a:tc>
              </a:tr>
              <a:tr h="4084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INCREMENTO PORCENTUAL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348" marR="6348" marT="6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24,56%</a:t>
                      </a:r>
                    </a:p>
                  </a:txBody>
                  <a:tcPr marL="6348" marR="6348" marT="6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8,79%</a:t>
                      </a:r>
                    </a:p>
                  </a:txBody>
                  <a:tcPr marL="6348" marR="6348" marT="6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0,68%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s-C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3,19%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348" marR="6348" marT="6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4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7433954" cy="1092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SOBRE LA ESE: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846334"/>
            <a:ext cx="720000" cy="50009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98171" y="2911716"/>
            <a:ext cx="630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CREADA 19 DE MARZO DE 1999 (DECRETO 017)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0" y="3651876"/>
            <a:ext cx="720000" cy="50009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98170" y="3651876"/>
            <a:ext cx="931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JUNTA DIRECTIVA: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MIGUEL ANTONIO RICO RINCON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(PRESIDENTE)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MARIA AYDE MARTINEZ HYNES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(SECRE. SALUD)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		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HUMBERTO PEPICANO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 (REPRESENTANTE DE LOS USUARIOS)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TERESA CABRERA   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(TRABAJADORES ADMINISTRATIVOS)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KASTALIA BURBANO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(TRABAJADORES MISIONALES)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" y="5417840"/>
            <a:ext cx="720000" cy="500097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591293" y="5439875"/>
            <a:ext cx="651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GERENTE: SERGIO MAURICIO ZUÑIGA RAMIREZ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MISIONAL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66640"/>
              </p:ext>
            </p:extLst>
          </p:nvPr>
        </p:nvGraphicFramePr>
        <p:xfrm>
          <a:off x="581622" y="2851727"/>
          <a:ext cx="8942389" cy="3252190"/>
        </p:xfrm>
        <a:graphic>
          <a:graphicData uri="http://schemas.openxmlformats.org/drawingml/2006/table">
            <a:tbl>
              <a:tblPr/>
              <a:tblGrid>
                <a:gridCol w="2554967"/>
                <a:gridCol w="1216652"/>
                <a:gridCol w="1520814"/>
                <a:gridCol w="1216652"/>
                <a:gridCol w="1216652"/>
                <a:gridCol w="1216652"/>
              </a:tblGrid>
              <a:tr h="1023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AMBULANCIA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</a:tr>
              <a:tr h="1067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S.INF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1,696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</a:tr>
              <a:tr h="1161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INCREMENTO PORCENTUAL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28,50%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19,18%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MISIONAL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61995"/>
              </p:ext>
            </p:extLst>
          </p:nvPr>
        </p:nvGraphicFramePr>
        <p:xfrm>
          <a:off x="307439" y="2501076"/>
          <a:ext cx="9620332" cy="3899725"/>
        </p:xfrm>
        <a:graphic>
          <a:graphicData uri="http://schemas.openxmlformats.org/drawingml/2006/table">
            <a:tbl>
              <a:tblPr/>
              <a:tblGrid>
                <a:gridCol w="2484722"/>
                <a:gridCol w="1274216"/>
                <a:gridCol w="1656481"/>
                <a:gridCol w="1274216"/>
                <a:gridCol w="1656481"/>
                <a:gridCol w="1274216"/>
              </a:tblGrid>
              <a:tr h="1243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BRIGADAS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</a:tr>
              <a:tr h="1159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FE4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E3F2C7"/>
                    </a:solidFill>
                  </a:tcPr>
                </a:tc>
              </a:tr>
              <a:tr h="1496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INCREMENTO PORCENTUAL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81,76%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32,66%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87,91%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MISIONAL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23454" y="2483450"/>
            <a:ext cx="6929252" cy="319128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 DE INTERVENCIONES COLECTIVAS PIC 2015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2850078"/>
            <a:ext cx="9066810" cy="3376693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Contrato Interadministrativo 048 de 2015.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Prioridades:</a:t>
            </a:r>
          </a:p>
          <a:p>
            <a:pPr lvl="1"/>
            <a:r>
              <a:rPr lang="es-CO" dirty="0" smtClean="0">
                <a:solidFill>
                  <a:schemeClr val="tx1"/>
                </a:solidFill>
              </a:rPr>
              <a:t>Salud Infantil.</a:t>
            </a:r>
          </a:p>
          <a:p>
            <a:pPr lvl="1"/>
            <a:r>
              <a:rPr lang="es-CO" dirty="0" smtClean="0">
                <a:solidFill>
                  <a:schemeClr val="tx1"/>
                </a:solidFill>
              </a:rPr>
              <a:t>Salud Oral.</a:t>
            </a:r>
          </a:p>
          <a:p>
            <a:pPr lvl="1"/>
            <a:r>
              <a:rPr lang="es-CO" dirty="0" smtClean="0">
                <a:solidFill>
                  <a:schemeClr val="tx1"/>
                </a:solidFill>
              </a:rPr>
              <a:t>Salud Sexual y Reproductiva.</a:t>
            </a:r>
          </a:p>
          <a:p>
            <a:pPr lvl="1"/>
            <a:r>
              <a:rPr lang="es-CO" dirty="0" smtClean="0">
                <a:solidFill>
                  <a:schemeClr val="tx1"/>
                </a:solidFill>
              </a:rPr>
              <a:t>Salud Mental.</a:t>
            </a:r>
          </a:p>
          <a:p>
            <a:pPr lvl="1"/>
            <a:r>
              <a:rPr lang="es-CO" dirty="0" smtClean="0">
                <a:solidFill>
                  <a:schemeClr val="tx1"/>
                </a:solidFill>
              </a:rPr>
              <a:t>Enfermedades Crónicas No Transmisibles.</a:t>
            </a:r>
          </a:p>
          <a:p>
            <a:pPr lvl="1"/>
            <a:r>
              <a:rPr lang="es-CO" dirty="0" err="1" smtClean="0">
                <a:solidFill>
                  <a:schemeClr val="tx1"/>
                </a:solidFill>
              </a:rPr>
              <a:t>Enfermdades</a:t>
            </a:r>
            <a:r>
              <a:rPr lang="es-CO" dirty="0" smtClean="0">
                <a:solidFill>
                  <a:schemeClr val="tx1"/>
                </a:solidFill>
              </a:rPr>
              <a:t> Transmisibles la TBC Y Hansen.</a:t>
            </a:r>
          </a:p>
          <a:p>
            <a:pPr lvl="1"/>
            <a:r>
              <a:rPr lang="es-CO" dirty="0" smtClean="0">
                <a:solidFill>
                  <a:schemeClr val="tx1"/>
                </a:solidFill>
              </a:rPr>
              <a:t>Nutrición.</a:t>
            </a:r>
          </a:p>
          <a:p>
            <a:pPr lvl="1"/>
            <a:r>
              <a:rPr lang="es-CO" dirty="0" smtClean="0">
                <a:solidFill>
                  <a:schemeClr val="tx1"/>
                </a:solidFill>
              </a:rPr>
              <a:t>Vivienda Saludable.</a:t>
            </a:r>
          </a:p>
        </p:txBody>
      </p:sp>
    </p:spTree>
    <p:extLst>
      <p:ext uri="{BB962C8B-B14F-4D97-AF65-F5344CB8AC3E}">
        <p14:creationId xmlns:p14="http://schemas.microsoft.com/office/powerpoint/2010/main" val="609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GESTION MISIONAL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3016332"/>
            <a:ext cx="3817918" cy="3109831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Salud Infantil: 39.284 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Salud Oral: 7.706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Salud Sexual y </a:t>
            </a:r>
            <a:r>
              <a:rPr lang="es-CO" dirty="0" err="1" smtClean="0">
                <a:solidFill>
                  <a:schemeClr val="tx1"/>
                </a:solidFill>
              </a:rPr>
              <a:t>Rep</a:t>
            </a:r>
            <a:r>
              <a:rPr lang="es-CO" dirty="0" smtClean="0">
                <a:solidFill>
                  <a:schemeClr val="tx1"/>
                </a:solidFill>
              </a:rPr>
              <a:t>: 94.996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Salud Mental: 14.780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Crónicos: 41.816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TBC y HANSEN: 15.869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Nutrición: 43.817</a:t>
            </a:r>
          </a:p>
          <a:p>
            <a:pPr>
              <a:buBlip>
                <a:blip r:embed="rId2"/>
              </a:buBlip>
            </a:pPr>
            <a:r>
              <a:rPr lang="es-CO" dirty="0" smtClean="0">
                <a:solidFill>
                  <a:schemeClr val="tx1"/>
                </a:solidFill>
              </a:rPr>
              <a:t>Vivienda Saludable: 6.495</a:t>
            </a:r>
          </a:p>
          <a:p>
            <a:r>
              <a:rPr lang="es-CO" b="1" dirty="0" smtClean="0">
                <a:solidFill>
                  <a:schemeClr val="tx1"/>
                </a:solidFill>
              </a:rPr>
              <a:t>Total: 264.763</a:t>
            </a:r>
          </a:p>
          <a:p>
            <a:endParaRPr lang="es-CO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3454" y="2483450"/>
            <a:ext cx="6929252" cy="319128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 DE INTERVENCIONES COLECTIVAS PIC 2015</a:t>
            </a:r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Users\USER\Documents\ESCRITORIO\PIC 2015\INFORMES POAS PIC 2015\9. POAS PIC SEPTIEMBRE2015\ENFERMEDADES CRONICAS NO TRANSMISIBLES\FOTOS ECNT\semana evs\desafio actividad fisica\IMG-20150922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13451" r="12589" b="15646"/>
          <a:stretch>
            <a:fillRect/>
          </a:stretch>
        </p:blipFill>
        <p:spPr bwMode="auto">
          <a:xfrm>
            <a:off x="349209" y="1382537"/>
            <a:ext cx="3237139" cy="24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USER\Documents\ESCRITORIO\PIC 2015\INFORMES POAS PIC 2015\9. POAS PIC SEPTIEMBRE2015\ENFERMEDADES CRONICAS NO TRANSMISIBLES\FOTOS ECNT\semana evs\toma tensión aterial\IMG-20150924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" r="12236" b="4314"/>
          <a:stretch>
            <a:fillRect/>
          </a:stretch>
        </p:blipFill>
        <p:spPr bwMode="auto">
          <a:xfrm>
            <a:off x="5160817" y="1382537"/>
            <a:ext cx="3377541" cy="248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Users\USER\Documents\ESCRITORIO\PIC 2015\INFORMES POAS PIC 2015\9. POAS PIC SEPTIEMBRE2015\SALUD ORAL\FOTOS ORAL\4. CUARTA SEMANA 21 al 30\4.CAPACITACION CARITAS FELICES 25-09-2015\IMG-20150926-WA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11224" r="11765"/>
          <a:stretch>
            <a:fillRect/>
          </a:stretch>
        </p:blipFill>
        <p:spPr bwMode="auto">
          <a:xfrm>
            <a:off x="349208" y="4191990"/>
            <a:ext cx="3237139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C:\Users\USER\Documents\ESCRITORIO\PIC 2015\INFORMES POAS PIC 2015\9. POAS PIC SEPTIEMBRE2015\ENFERMEDADES CRONICAS NO TRANSMISIBLES\FOTOS ECNT\28 - 30 septiembre\entrenamiento fisicos 28 - 30 sept\20150928_075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16" y="4191990"/>
            <a:ext cx="3377541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20365"/>
              </p:ext>
            </p:extLst>
          </p:nvPr>
        </p:nvGraphicFramePr>
        <p:xfrm>
          <a:off x="416618" y="1276811"/>
          <a:ext cx="8266497" cy="5318784"/>
        </p:xfrm>
        <a:graphic>
          <a:graphicData uri="http://schemas.openxmlformats.org/drawingml/2006/table">
            <a:tbl>
              <a:tblPr/>
              <a:tblGrid>
                <a:gridCol w="3542785"/>
                <a:gridCol w="1321038"/>
                <a:gridCol w="1321038"/>
                <a:gridCol w="1301022"/>
                <a:gridCol w="780614"/>
              </a:tblGrid>
              <a:tr h="2954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DESCRIPCIÓN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DIC 2015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DIC 2014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VARIACIÓN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54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ABSOLUTA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22.911.917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13.565.981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9.345.936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ACTIVO CORRIENTE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2.405.585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2.132.426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273.159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EFECTIVO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932.739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599.746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332.994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DEUDORES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904.619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918.390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-13.771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INVENTARIOS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568.227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614.291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-46.063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ACTIVO NO CORRIENTE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20.506.332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11.433.555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9.072.777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PROPIEDAD, PLANTA Y EQUIPO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20.026.775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10.969.162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9.057.614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OTROS ACTIVOS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479.556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464.393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15.163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PASIVO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378.916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345.582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33.334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PASIVO CORRIENTE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378.916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345.582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38.842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CUENTAS POR PAGAR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172.905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121.420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51.485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PASIVOS LABORALES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61.010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73.654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-12.644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-17%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PASIVOS ESTIMADOS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145.000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145.000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OTROS PASIVOS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5.508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-5.508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-100%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PATRIMONIO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22.533.002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13.220.399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9.312.603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5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  <a:hlinkClick r:id="" action="ppaction://noaction"/>
                        </a:rPr>
                        <a:t>PATRIMONIO INSTITUCIONAL</a:t>
                      </a:r>
                      <a:endParaRPr lang="es-CO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22.533.002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13.220.399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9.312.603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4871" y="462303"/>
            <a:ext cx="3827928" cy="697193"/>
          </a:xfrm>
        </p:spPr>
        <p:txBody>
          <a:bodyPr/>
          <a:lstStyle/>
          <a:p>
            <a:r>
              <a:rPr lang="es-CO" dirty="0">
                <a:latin typeface="Arial" pitchFamily="34" charset="0"/>
                <a:cs typeface="Arial" pitchFamily="34" charset="0"/>
              </a:rPr>
              <a:t>BALANCE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GENERAL</a:t>
            </a:r>
            <a:br>
              <a:rPr lang="es-CO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A 31 DIC 2015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63" y="403999"/>
            <a:ext cx="4747506" cy="697193"/>
          </a:xfrm>
        </p:spPr>
        <p:txBody>
          <a:bodyPr/>
          <a:lstStyle/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ESTADO </a:t>
            </a:r>
            <a:r>
              <a:rPr lang="es-ES" sz="1800" dirty="0">
                <a:latin typeface="Arial" pitchFamily="34" charset="0"/>
                <a:cs typeface="Arial" pitchFamily="34" charset="0"/>
              </a:rPr>
              <a:t>DE ACTIVIDAD FINANCIERA ECONOMICA SOCIAL Y AMBIENTAL</a:t>
            </a:r>
            <a:r>
              <a:rPr lang="es-CO" sz="1800" dirty="0">
                <a:latin typeface="Arial" pitchFamily="34" charset="0"/>
                <a:cs typeface="Arial" pitchFamily="34" charset="0"/>
              </a:rPr>
              <a:t> </a:t>
            </a:r>
            <a:br>
              <a:rPr lang="es-CO" sz="1800" dirty="0">
                <a:latin typeface="Arial" pitchFamily="34" charset="0"/>
                <a:cs typeface="Arial" pitchFamily="34" charset="0"/>
              </a:rPr>
            </a:br>
            <a:r>
              <a:rPr lang="es-CO" sz="1600" b="0" dirty="0" smtClean="0">
                <a:latin typeface="Arial" pitchFamily="34" charset="0"/>
                <a:cs typeface="Arial" pitchFamily="34" charset="0"/>
              </a:rPr>
              <a:t>DEL 1 DE ENERO AL 31 DE DICIEMBRE 2015</a:t>
            </a:r>
            <a:endParaRPr lang="es-CO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otón de acción: Personalizar 2">
            <a:hlinkClick r:id="rId2" action="ppaction://hlinksldjump" highlightClick="1"/>
          </p:cNvPr>
          <p:cNvSpPr/>
          <p:nvPr/>
        </p:nvSpPr>
        <p:spPr>
          <a:xfrm>
            <a:off x="838201" y="3525794"/>
            <a:ext cx="2250988" cy="2080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Botón de acción: Personalizar 3">
            <a:hlinkClick r:id="rId3" action="ppaction://hlinksldjump" highlightClick="1"/>
          </p:cNvPr>
          <p:cNvSpPr/>
          <p:nvPr/>
        </p:nvSpPr>
        <p:spPr>
          <a:xfrm>
            <a:off x="884538" y="5244068"/>
            <a:ext cx="2158314" cy="34393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113705"/>
              </p:ext>
            </p:extLst>
          </p:nvPr>
        </p:nvGraphicFramePr>
        <p:xfrm>
          <a:off x="486354" y="1232556"/>
          <a:ext cx="8080121" cy="5194584"/>
        </p:xfrm>
        <a:graphic>
          <a:graphicData uri="http://schemas.openxmlformats.org/drawingml/2006/table">
            <a:tbl>
              <a:tblPr/>
              <a:tblGrid>
                <a:gridCol w="3171134"/>
                <a:gridCol w="1469113"/>
                <a:gridCol w="1469113"/>
                <a:gridCol w="1164541"/>
                <a:gridCol w="806220"/>
              </a:tblGrid>
              <a:tr h="2885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DESCRIPCIÓN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DIC 2015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 DIC 2014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VARIACIÓN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5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ABSOLUTA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INGRESOS OPERACIONALES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9.948.249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10.206.356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-258.107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Venta de Servicios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9.930.070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10.186.055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-255.985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-3%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Financieros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18.179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20.300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-2.121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-10%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COSTO DE VENTAS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7.290.956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7.440.588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-149.632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-2%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Costo de ventas de servicios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7.290.956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7.440.588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-149.632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GASTOS OPERACIONALES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4.877.276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4.703.546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173.730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De Administración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4.306.646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4.055.437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251.209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Provisiones Deprec y Amor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563.760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643.816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-80.056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-12%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Otros Gastos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6.870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4.292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2.578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DEFICIT OPERACIONAL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-2.219.983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-1.937.778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OTROS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2.858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41.040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-38.182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-93%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Ingresos No Operacionales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166.097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258.243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-92.145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-36%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Gastos No Operacionales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163.239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217.203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-53.964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-25%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PARTIDAS EXTRAORDINARIAS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2.322.132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1.932.019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390.113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C146"/>
                    </a:solidFill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Ingreso Margen en Contratacion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2.322.132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1.932.019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390.113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effectLst/>
                          <a:latin typeface="Arial"/>
                        </a:rPr>
                        <a:t>EXCEDENTE DEL EJERCICIO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105.007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effectLst/>
                          <a:latin typeface="Arial"/>
                        </a:rPr>
                        <a:t>35.281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9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2766" y="442873"/>
            <a:ext cx="3827928" cy="697193"/>
          </a:xfrm>
        </p:spPr>
        <p:txBody>
          <a:bodyPr/>
          <a:lstStyle/>
          <a:p>
            <a:r>
              <a:rPr lang="es-CO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ACTIVO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0" dirty="0">
                <a:latin typeface="Arial" pitchFamily="34" charset="0"/>
                <a:cs typeface="Arial" pitchFamily="34" charset="0"/>
              </a:rPr>
              <a:t>A 31 DIC 2015</a:t>
            </a:r>
            <a:endParaRPr lang="es-CO" b="0" dirty="0"/>
          </a:p>
        </p:txBody>
      </p:sp>
      <p:sp>
        <p:nvSpPr>
          <p:cNvPr id="2" name="Botón de acción: Personalizar 1">
            <a:hlinkClick r:id="rId3" action="ppaction://hlinksldjump" highlightClick="1"/>
          </p:cNvPr>
          <p:cNvSpPr/>
          <p:nvPr/>
        </p:nvSpPr>
        <p:spPr>
          <a:xfrm>
            <a:off x="720745" y="3846707"/>
            <a:ext cx="2376682" cy="29692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Botón de acción: Personalizar 2">
            <a:hlinkClick r:id="rId4" action="ppaction://hlinksldjump" highlightClick="1"/>
          </p:cNvPr>
          <p:cNvSpPr/>
          <p:nvPr/>
        </p:nvSpPr>
        <p:spPr>
          <a:xfrm>
            <a:off x="720745" y="4143633"/>
            <a:ext cx="2376682" cy="29656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727033"/>
              </p:ext>
            </p:extLst>
          </p:nvPr>
        </p:nvGraphicFramePr>
        <p:xfrm>
          <a:off x="110005" y="1364992"/>
          <a:ext cx="8300952" cy="445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68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Personalizar 2">
            <a:hlinkClick r:id="rId2" action="ppaction://hlinksldjump" highlightClick="1"/>
          </p:cNvPr>
          <p:cNvSpPr/>
          <p:nvPr/>
        </p:nvSpPr>
        <p:spPr>
          <a:xfrm>
            <a:off x="1444646" y="1721708"/>
            <a:ext cx="1924630" cy="23066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Botón de acción: Personalizar 4">
            <a:hlinkClick r:id="rId3" action="ppaction://hlinksldjump" highlightClick="1"/>
          </p:cNvPr>
          <p:cNvSpPr/>
          <p:nvPr/>
        </p:nvSpPr>
        <p:spPr>
          <a:xfrm>
            <a:off x="1444646" y="6516130"/>
            <a:ext cx="1924630" cy="19582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Botón de acción: Personalizar 5">
            <a:hlinkClick r:id="" action="ppaction://noaction" highlightClick="1"/>
          </p:cNvPr>
          <p:cNvSpPr/>
          <p:nvPr/>
        </p:nvSpPr>
        <p:spPr>
          <a:xfrm>
            <a:off x="1444646" y="4843849"/>
            <a:ext cx="1924630" cy="23065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262887"/>
              </p:ext>
            </p:extLst>
          </p:nvPr>
        </p:nvGraphicFramePr>
        <p:xfrm>
          <a:off x="474909" y="1595583"/>
          <a:ext cx="7145496" cy="435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332766" y="442873"/>
            <a:ext cx="3827928" cy="697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PATRIMONIO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A 31 DIC 2015</a:t>
            </a:r>
            <a:endParaRPr lang="es-CO" b="0" dirty="0"/>
          </a:p>
        </p:txBody>
      </p:sp>
    </p:spTree>
    <p:extLst>
      <p:ext uri="{BB962C8B-B14F-4D97-AF65-F5344CB8AC3E}">
        <p14:creationId xmlns:p14="http://schemas.microsoft.com/office/powerpoint/2010/main" val="39556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93766" y="1436914"/>
            <a:ext cx="7101444" cy="8075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 QUE VIENE</a:t>
            </a:r>
            <a:endParaRPr lang="es-ES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5013" y="2707574"/>
            <a:ext cx="90014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TERMINACION PUESTO DE SALUD GUACACALLO</a:t>
            </a:r>
          </a:p>
          <a:p>
            <a:pPr marL="285750" indent="-285750">
              <a:buBlip>
                <a:blip r:embed="rId2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PROYECTO HOSPITAL DE PRIMER NIVEL</a:t>
            </a:r>
          </a:p>
          <a:p>
            <a:pPr marL="285750" indent="-285750">
              <a:buBlip>
                <a:blip r:embed="rId2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PROYECTO DE SEGUNDA FASE DE BRUSELAS</a:t>
            </a:r>
          </a:p>
          <a:p>
            <a:pPr marL="285750" indent="-285750">
              <a:buBlip>
                <a:blip r:embed="rId2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PROYECTO CONSTRUCCION NUEVO PUESTO DE SALUD DE PANORAMA</a:t>
            </a:r>
          </a:p>
          <a:p>
            <a:pPr marL="285750" indent="-285750">
              <a:buBlip>
                <a:blip r:embed="rId2"/>
              </a:buBlip>
            </a:pPr>
            <a:endParaRPr lang="es-ES" dirty="0" smtClean="0"/>
          </a:p>
          <a:p>
            <a:pPr marL="285750" indent="-285750">
              <a:buBlip>
                <a:blip r:embed="rId2"/>
              </a:buBlip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7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433954" cy="1092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SOBRE LA ESE: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6888" y="3099460"/>
            <a:ext cx="89302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dirty="0" smtClean="0"/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ASOCIACION DE USUARIOS:   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ANTONIA DEL CARMEN GAONA TROCHES</a:t>
            </a:r>
          </a:p>
          <a:p>
            <a:pPr lvl="1"/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		   	 </a:t>
            </a:r>
          </a:p>
          <a:p>
            <a:pPr lvl="1"/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			 PABLO EMILIO CAMERO</a:t>
            </a:r>
          </a:p>
          <a:p>
            <a:pPr lvl="1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		    	 TERESA VALENCIA</a:t>
            </a:r>
          </a:p>
          <a:p>
            <a:pPr lvl="1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		   	 EDMUNDO SANCHEZ</a:t>
            </a:r>
          </a:p>
          <a:p>
            <a:pPr lvl="1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		   	 DIOMEDES MENDEZ</a:t>
            </a:r>
          </a:p>
          <a:p>
            <a:pPr lvl="1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		    	 MARIA DORIS HIDALGO</a:t>
            </a:r>
          </a:p>
          <a:p>
            <a:pPr lvl="1"/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b="1" dirty="0">
                <a:latin typeface="Arial" pitchFamily="34" charset="0"/>
                <a:cs typeface="Arial" pitchFamily="34" charset="0"/>
              </a:rPr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		   	 HUMBERTO PEPICANO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38200" y="365126"/>
            <a:ext cx="2961903" cy="3592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33A0"/>
                </a:solidFill>
                <a:latin typeface="BlissBold" panose="00000700000000000000" pitchFamily="2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93766" y="1436914"/>
            <a:ext cx="7101444" cy="8075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 QUE VIENE</a:t>
            </a:r>
            <a:endParaRPr lang="es-ES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5013" y="2707574"/>
            <a:ext cx="9001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ACTUALIZACION DE LA NTC ISO 9001 VERSION 2015</a:t>
            </a:r>
          </a:p>
          <a:p>
            <a:pPr marL="285750" indent="-285750">
              <a:buBlip>
                <a:blip r:embed="rId2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UNIDAD MOBIL EXCLUSIVA PARA VACUNACION</a:t>
            </a:r>
          </a:p>
          <a:p>
            <a:pPr marL="285750" indent="-285750">
              <a:buBlip>
                <a:blip r:embed="rId2"/>
              </a:buBlip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HUMANIZACION DEL SERVICIO AL CLIENTE INTERNO Y CLIENTE EXTERNO</a:t>
            </a:r>
          </a:p>
          <a:p>
            <a:pPr marL="285750" indent="-285750">
              <a:buBlip>
                <a:blip r:embed="rId2"/>
              </a:buBlip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38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" name="1 Rectángulo redondeado"/>
          <p:cNvSpPr/>
          <p:nvPr/>
        </p:nvSpPr>
        <p:spPr>
          <a:xfrm>
            <a:off x="3645724" y="961901"/>
            <a:ext cx="4690753" cy="10094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chemeClr val="tx1"/>
                </a:solidFill>
              </a:rPr>
              <a:t>GRACIAS</a:t>
            </a:r>
            <a:endParaRPr lang="es-E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4999512" cy="5462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SEDES: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366055" y="2138263"/>
            <a:ext cx="3384550" cy="2160000"/>
            <a:chOff x="5127" y="998"/>
            <a:chExt cx="5330" cy="3703"/>
          </a:xfrm>
        </p:grpSpPr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5134" y="1005"/>
              <a:ext cx="5315" cy="3688"/>
              <a:chOff x="5134" y="1005"/>
              <a:chExt cx="5315" cy="3688"/>
            </a:xfrm>
          </p:grpSpPr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5134" y="1005"/>
                <a:ext cx="5315" cy="3688"/>
              </a:xfrm>
              <a:custGeom>
                <a:avLst/>
                <a:gdLst>
                  <a:gd name="T0" fmla="+- 0 5134 5134"/>
                  <a:gd name="T1" fmla="*/ T0 w 5315"/>
                  <a:gd name="T2" fmla="+- 0 1620 1005"/>
                  <a:gd name="T3" fmla="*/ 1620 h 3688"/>
                  <a:gd name="T4" fmla="+- 0 5142 5134"/>
                  <a:gd name="T5" fmla="*/ T4 w 5315"/>
                  <a:gd name="T6" fmla="+- 0 1520 1005"/>
                  <a:gd name="T7" fmla="*/ 1520 h 3688"/>
                  <a:gd name="T8" fmla="+- 0 5165 5134"/>
                  <a:gd name="T9" fmla="*/ T8 w 5315"/>
                  <a:gd name="T10" fmla="+- 0 1426 1005"/>
                  <a:gd name="T11" fmla="*/ 1426 h 3688"/>
                  <a:gd name="T12" fmla="+- 0 5203 5134"/>
                  <a:gd name="T13" fmla="*/ T12 w 5315"/>
                  <a:gd name="T14" fmla="+- 0 1337 1005"/>
                  <a:gd name="T15" fmla="*/ 1337 h 3688"/>
                  <a:gd name="T16" fmla="+- 0 5253 5134"/>
                  <a:gd name="T17" fmla="*/ T16 w 5315"/>
                  <a:gd name="T18" fmla="+- 0 1257 1005"/>
                  <a:gd name="T19" fmla="*/ 1257 h 3688"/>
                  <a:gd name="T20" fmla="+- 0 5314 5134"/>
                  <a:gd name="T21" fmla="*/ T20 w 5315"/>
                  <a:gd name="T22" fmla="+- 0 1185 1005"/>
                  <a:gd name="T23" fmla="*/ 1185 h 3688"/>
                  <a:gd name="T24" fmla="+- 0 5386 5134"/>
                  <a:gd name="T25" fmla="*/ T24 w 5315"/>
                  <a:gd name="T26" fmla="+- 0 1124 1005"/>
                  <a:gd name="T27" fmla="*/ 1124 h 3688"/>
                  <a:gd name="T28" fmla="+- 0 5466 5134"/>
                  <a:gd name="T29" fmla="*/ T28 w 5315"/>
                  <a:gd name="T30" fmla="+- 0 1074 1005"/>
                  <a:gd name="T31" fmla="*/ 1074 h 3688"/>
                  <a:gd name="T32" fmla="+- 0 5554 5134"/>
                  <a:gd name="T33" fmla="*/ T32 w 5315"/>
                  <a:gd name="T34" fmla="+- 0 1037 1005"/>
                  <a:gd name="T35" fmla="*/ 1037 h 3688"/>
                  <a:gd name="T36" fmla="+- 0 5649 5134"/>
                  <a:gd name="T37" fmla="*/ T36 w 5315"/>
                  <a:gd name="T38" fmla="+- 0 1013 1005"/>
                  <a:gd name="T39" fmla="*/ 1013 h 3688"/>
                  <a:gd name="T40" fmla="+- 0 5749 5134"/>
                  <a:gd name="T41" fmla="*/ T40 w 5315"/>
                  <a:gd name="T42" fmla="+- 0 1005 1005"/>
                  <a:gd name="T43" fmla="*/ 1005 h 3688"/>
                  <a:gd name="T44" fmla="+- 0 9834 5134"/>
                  <a:gd name="T45" fmla="*/ T44 w 5315"/>
                  <a:gd name="T46" fmla="+- 0 1005 1005"/>
                  <a:gd name="T47" fmla="*/ 1005 h 3688"/>
                  <a:gd name="T48" fmla="+- 0 9934 5134"/>
                  <a:gd name="T49" fmla="*/ T48 w 5315"/>
                  <a:gd name="T50" fmla="+- 0 1013 1005"/>
                  <a:gd name="T51" fmla="*/ 1013 h 3688"/>
                  <a:gd name="T52" fmla="+- 0 10029 5134"/>
                  <a:gd name="T53" fmla="*/ T52 w 5315"/>
                  <a:gd name="T54" fmla="+- 0 1037 1005"/>
                  <a:gd name="T55" fmla="*/ 1037 h 3688"/>
                  <a:gd name="T56" fmla="+- 0 10117 5134"/>
                  <a:gd name="T57" fmla="*/ T56 w 5315"/>
                  <a:gd name="T58" fmla="+- 0 1074 1005"/>
                  <a:gd name="T59" fmla="*/ 1074 h 3688"/>
                  <a:gd name="T60" fmla="+- 0 10197 5134"/>
                  <a:gd name="T61" fmla="*/ T60 w 5315"/>
                  <a:gd name="T62" fmla="+- 0 1124 1005"/>
                  <a:gd name="T63" fmla="*/ 1124 h 3688"/>
                  <a:gd name="T64" fmla="+- 0 10269 5134"/>
                  <a:gd name="T65" fmla="*/ T64 w 5315"/>
                  <a:gd name="T66" fmla="+- 0 1185 1005"/>
                  <a:gd name="T67" fmla="*/ 1185 h 3688"/>
                  <a:gd name="T68" fmla="+- 0 10330 5134"/>
                  <a:gd name="T69" fmla="*/ T68 w 5315"/>
                  <a:gd name="T70" fmla="+- 0 1257 1005"/>
                  <a:gd name="T71" fmla="*/ 1257 h 3688"/>
                  <a:gd name="T72" fmla="+- 0 10380 5134"/>
                  <a:gd name="T73" fmla="*/ T72 w 5315"/>
                  <a:gd name="T74" fmla="+- 0 1337 1005"/>
                  <a:gd name="T75" fmla="*/ 1337 h 3688"/>
                  <a:gd name="T76" fmla="+- 0 10418 5134"/>
                  <a:gd name="T77" fmla="*/ T76 w 5315"/>
                  <a:gd name="T78" fmla="+- 0 1426 1005"/>
                  <a:gd name="T79" fmla="*/ 1426 h 3688"/>
                  <a:gd name="T80" fmla="+- 0 10441 5134"/>
                  <a:gd name="T81" fmla="*/ T80 w 5315"/>
                  <a:gd name="T82" fmla="+- 0 1520 1005"/>
                  <a:gd name="T83" fmla="*/ 1520 h 3688"/>
                  <a:gd name="T84" fmla="+- 0 10449 5134"/>
                  <a:gd name="T85" fmla="*/ T84 w 5315"/>
                  <a:gd name="T86" fmla="+- 0 1620 1005"/>
                  <a:gd name="T87" fmla="*/ 1620 h 3688"/>
                  <a:gd name="T88" fmla="+- 0 10449 5134"/>
                  <a:gd name="T89" fmla="*/ T88 w 5315"/>
                  <a:gd name="T90" fmla="+- 0 4079 1005"/>
                  <a:gd name="T91" fmla="*/ 4079 h 3688"/>
                  <a:gd name="T92" fmla="+- 0 10441 5134"/>
                  <a:gd name="T93" fmla="*/ T92 w 5315"/>
                  <a:gd name="T94" fmla="+- 0 4178 1005"/>
                  <a:gd name="T95" fmla="*/ 4178 h 3688"/>
                  <a:gd name="T96" fmla="+- 0 10418 5134"/>
                  <a:gd name="T97" fmla="*/ T96 w 5315"/>
                  <a:gd name="T98" fmla="+- 0 4273 1005"/>
                  <a:gd name="T99" fmla="*/ 4273 h 3688"/>
                  <a:gd name="T100" fmla="+- 0 10380 5134"/>
                  <a:gd name="T101" fmla="*/ T100 w 5315"/>
                  <a:gd name="T102" fmla="+- 0 4361 1005"/>
                  <a:gd name="T103" fmla="*/ 4361 h 3688"/>
                  <a:gd name="T104" fmla="+- 0 10330 5134"/>
                  <a:gd name="T105" fmla="*/ T104 w 5315"/>
                  <a:gd name="T106" fmla="+- 0 4442 1005"/>
                  <a:gd name="T107" fmla="*/ 4442 h 3688"/>
                  <a:gd name="T108" fmla="+- 0 10269 5134"/>
                  <a:gd name="T109" fmla="*/ T108 w 5315"/>
                  <a:gd name="T110" fmla="+- 0 4513 1005"/>
                  <a:gd name="T111" fmla="*/ 4513 h 3688"/>
                  <a:gd name="T112" fmla="+- 0 10197 5134"/>
                  <a:gd name="T113" fmla="*/ T112 w 5315"/>
                  <a:gd name="T114" fmla="+- 0 4575 1005"/>
                  <a:gd name="T115" fmla="*/ 4575 h 3688"/>
                  <a:gd name="T116" fmla="+- 0 10117 5134"/>
                  <a:gd name="T117" fmla="*/ T116 w 5315"/>
                  <a:gd name="T118" fmla="+- 0 4625 1005"/>
                  <a:gd name="T119" fmla="*/ 4625 h 3688"/>
                  <a:gd name="T120" fmla="+- 0 10029 5134"/>
                  <a:gd name="T121" fmla="*/ T120 w 5315"/>
                  <a:gd name="T122" fmla="+- 0 4662 1005"/>
                  <a:gd name="T123" fmla="*/ 4662 h 3688"/>
                  <a:gd name="T124" fmla="+- 0 9934 5134"/>
                  <a:gd name="T125" fmla="*/ T124 w 5315"/>
                  <a:gd name="T126" fmla="+- 0 4685 1005"/>
                  <a:gd name="T127" fmla="*/ 4685 h 3688"/>
                  <a:gd name="T128" fmla="+- 0 9834 5134"/>
                  <a:gd name="T129" fmla="*/ T128 w 5315"/>
                  <a:gd name="T130" fmla="+- 0 4693 1005"/>
                  <a:gd name="T131" fmla="*/ 4693 h 3688"/>
                  <a:gd name="T132" fmla="+- 0 5749 5134"/>
                  <a:gd name="T133" fmla="*/ T132 w 5315"/>
                  <a:gd name="T134" fmla="+- 0 4693 1005"/>
                  <a:gd name="T135" fmla="*/ 4693 h 3688"/>
                  <a:gd name="T136" fmla="+- 0 5649 5134"/>
                  <a:gd name="T137" fmla="*/ T136 w 5315"/>
                  <a:gd name="T138" fmla="+- 0 4685 1005"/>
                  <a:gd name="T139" fmla="*/ 4685 h 3688"/>
                  <a:gd name="T140" fmla="+- 0 5554 5134"/>
                  <a:gd name="T141" fmla="*/ T140 w 5315"/>
                  <a:gd name="T142" fmla="+- 0 4662 1005"/>
                  <a:gd name="T143" fmla="*/ 4662 h 3688"/>
                  <a:gd name="T144" fmla="+- 0 5466 5134"/>
                  <a:gd name="T145" fmla="*/ T144 w 5315"/>
                  <a:gd name="T146" fmla="+- 0 4625 1005"/>
                  <a:gd name="T147" fmla="*/ 4625 h 3688"/>
                  <a:gd name="T148" fmla="+- 0 5386 5134"/>
                  <a:gd name="T149" fmla="*/ T148 w 5315"/>
                  <a:gd name="T150" fmla="+- 0 4575 1005"/>
                  <a:gd name="T151" fmla="*/ 4575 h 3688"/>
                  <a:gd name="T152" fmla="+- 0 5314 5134"/>
                  <a:gd name="T153" fmla="*/ T152 w 5315"/>
                  <a:gd name="T154" fmla="+- 0 4513 1005"/>
                  <a:gd name="T155" fmla="*/ 4513 h 3688"/>
                  <a:gd name="T156" fmla="+- 0 5253 5134"/>
                  <a:gd name="T157" fmla="*/ T156 w 5315"/>
                  <a:gd name="T158" fmla="+- 0 4442 1005"/>
                  <a:gd name="T159" fmla="*/ 4442 h 3688"/>
                  <a:gd name="T160" fmla="+- 0 5203 5134"/>
                  <a:gd name="T161" fmla="*/ T160 w 5315"/>
                  <a:gd name="T162" fmla="+- 0 4361 1005"/>
                  <a:gd name="T163" fmla="*/ 4361 h 3688"/>
                  <a:gd name="T164" fmla="+- 0 5165 5134"/>
                  <a:gd name="T165" fmla="*/ T164 w 5315"/>
                  <a:gd name="T166" fmla="+- 0 4273 1005"/>
                  <a:gd name="T167" fmla="*/ 4273 h 3688"/>
                  <a:gd name="T168" fmla="+- 0 5142 5134"/>
                  <a:gd name="T169" fmla="*/ T168 w 5315"/>
                  <a:gd name="T170" fmla="+- 0 4178 1005"/>
                  <a:gd name="T171" fmla="*/ 4178 h 3688"/>
                  <a:gd name="T172" fmla="+- 0 5134 5134"/>
                  <a:gd name="T173" fmla="*/ T172 w 5315"/>
                  <a:gd name="T174" fmla="+- 0 4079 1005"/>
                  <a:gd name="T175" fmla="*/ 4079 h 3688"/>
                  <a:gd name="T176" fmla="+- 0 5134 5134"/>
                  <a:gd name="T177" fmla="*/ T176 w 5315"/>
                  <a:gd name="T178" fmla="+- 0 1620 1005"/>
                  <a:gd name="T179" fmla="*/ 1620 h 3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5315" h="3688">
                    <a:moveTo>
                      <a:pt x="0" y="615"/>
                    </a:moveTo>
                    <a:lnTo>
                      <a:pt x="8" y="515"/>
                    </a:lnTo>
                    <a:lnTo>
                      <a:pt x="31" y="421"/>
                    </a:lnTo>
                    <a:lnTo>
                      <a:pt x="69" y="332"/>
                    </a:lnTo>
                    <a:lnTo>
                      <a:pt x="119" y="252"/>
                    </a:lnTo>
                    <a:lnTo>
                      <a:pt x="180" y="180"/>
                    </a:lnTo>
                    <a:lnTo>
                      <a:pt x="252" y="119"/>
                    </a:lnTo>
                    <a:lnTo>
                      <a:pt x="332" y="69"/>
                    </a:lnTo>
                    <a:lnTo>
                      <a:pt x="420" y="32"/>
                    </a:lnTo>
                    <a:lnTo>
                      <a:pt x="515" y="8"/>
                    </a:lnTo>
                    <a:lnTo>
                      <a:pt x="615" y="0"/>
                    </a:lnTo>
                    <a:lnTo>
                      <a:pt x="4700" y="0"/>
                    </a:lnTo>
                    <a:lnTo>
                      <a:pt x="4800" y="8"/>
                    </a:lnTo>
                    <a:lnTo>
                      <a:pt x="4895" y="32"/>
                    </a:lnTo>
                    <a:lnTo>
                      <a:pt x="4983" y="69"/>
                    </a:lnTo>
                    <a:lnTo>
                      <a:pt x="5063" y="119"/>
                    </a:lnTo>
                    <a:lnTo>
                      <a:pt x="5135" y="180"/>
                    </a:lnTo>
                    <a:lnTo>
                      <a:pt x="5196" y="252"/>
                    </a:lnTo>
                    <a:lnTo>
                      <a:pt x="5246" y="332"/>
                    </a:lnTo>
                    <a:lnTo>
                      <a:pt x="5284" y="421"/>
                    </a:lnTo>
                    <a:lnTo>
                      <a:pt x="5307" y="515"/>
                    </a:lnTo>
                    <a:lnTo>
                      <a:pt x="5315" y="615"/>
                    </a:lnTo>
                    <a:lnTo>
                      <a:pt x="5315" y="3074"/>
                    </a:lnTo>
                    <a:lnTo>
                      <a:pt x="5307" y="3173"/>
                    </a:lnTo>
                    <a:lnTo>
                      <a:pt x="5284" y="3268"/>
                    </a:lnTo>
                    <a:lnTo>
                      <a:pt x="5246" y="3356"/>
                    </a:lnTo>
                    <a:lnTo>
                      <a:pt x="5196" y="3437"/>
                    </a:lnTo>
                    <a:lnTo>
                      <a:pt x="5135" y="3508"/>
                    </a:lnTo>
                    <a:lnTo>
                      <a:pt x="5063" y="3570"/>
                    </a:lnTo>
                    <a:lnTo>
                      <a:pt x="4983" y="3620"/>
                    </a:lnTo>
                    <a:lnTo>
                      <a:pt x="4895" y="3657"/>
                    </a:lnTo>
                    <a:lnTo>
                      <a:pt x="4800" y="3680"/>
                    </a:lnTo>
                    <a:lnTo>
                      <a:pt x="4700" y="3688"/>
                    </a:lnTo>
                    <a:lnTo>
                      <a:pt x="615" y="3688"/>
                    </a:lnTo>
                    <a:lnTo>
                      <a:pt x="515" y="3680"/>
                    </a:lnTo>
                    <a:lnTo>
                      <a:pt x="420" y="3657"/>
                    </a:lnTo>
                    <a:lnTo>
                      <a:pt x="332" y="3620"/>
                    </a:lnTo>
                    <a:lnTo>
                      <a:pt x="252" y="3570"/>
                    </a:lnTo>
                    <a:lnTo>
                      <a:pt x="180" y="3508"/>
                    </a:lnTo>
                    <a:lnTo>
                      <a:pt x="119" y="3437"/>
                    </a:lnTo>
                    <a:lnTo>
                      <a:pt x="69" y="3356"/>
                    </a:lnTo>
                    <a:lnTo>
                      <a:pt x="31" y="3268"/>
                    </a:lnTo>
                    <a:lnTo>
                      <a:pt x="8" y="3173"/>
                    </a:lnTo>
                    <a:lnTo>
                      <a:pt x="0" y="3074"/>
                    </a:lnTo>
                    <a:lnTo>
                      <a:pt x="0" y="61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" y="1265"/>
                <a:ext cx="4937" cy="3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7" y="1265"/>
                <a:ext cx="4632" cy="3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552707" y="1911927"/>
            <a:ext cx="3420000" cy="2268000"/>
            <a:chOff x="5405" y="-1139"/>
            <a:chExt cx="4896" cy="3262"/>
          </a:xfrm>
        </p:grpSpPr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5412" y="-1131"/>
              <a:ext cx="4881" cy="3247"/>
              <a:chOff x="5412" y="-1131"/>
              <a:chExt cx="4881" cy="3247"/>
            </a:xfrm>
          </p:grpSpPr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5412" y="-1131"/>
                <a:ext cx="4881" cy="3247"/>
              </a:xfrm>
              <a:custGeom>
                <a:avLst/>
                <a:gdLst>
                  <a:gd name="T0" fmla="+- 0 5412 5412"/>
                  <a:gd name="T1" fmla="*/ T0 w 4881"/>
                  <a:gd name="T2" fmla="+- 0 -590 -1131"/>
                  <a:gd name="T3" fmla="*/ -590 h 3247"/>
                  <a:gd name="T4" fmla="+- 0 5419 5412"/>
                  <a:gd name="T5" fmla="*/ T4 w 4881"/>
                  <a:gd name="T6" fmla="+- 0 -678 -1131"/>
                  <a:gd name="T7" fmla="*/ -678 h 3247"/>
                  <a:gd name="T8" fmla="+- 0 5440 5412"/>
                  <a:gd name="T9" fmla="*/ T8 w 4881"/>
                  <a:gd name="T10" fmla="+- 0 -761 -1131"/>
                  <a:gd name="T11" fmla="*/ -761 h 3247"/>
                  <a:gd name="T12" fmla="+- 0 5472 5412"/>
                  <a:gd name="T13" fmla="*/ T12 w 4881"/>
                  <a:gd name="T14" fmla="+- 0 -839 -1131"/>
                  <a:gd name="T15" fmla="*/ -839 h 3247"/>
                  <a:gd name="T16" fmla="+- 0 5516 5412"/>
                  <a:gd name="T17" fmla="*/ T16 w 4881"/>
                  <a:gd name="T18" fmla="+- 0 -909 -1131"/>
                  <a:gd name="T19" fmla="*/ -909 h 3247"/>
                  <a:gd name="T20" fmla="+- 0 5570 5412"/>
                  <a:gd name="T21" fmla="*/ T20 w 4881"/>
                  <a:gd name="T22" fmla="+- 0 -972 -1131"/>
                  <a:gd name="T23" fmla="*/ -972 h 3247"/>
                  <a:gd name="T24" fmla="+- 0 5634 5412"/>
                  <a:gd name="T25" fmla="*/ T24 w 4881"/>
                  <a:gd name="T26" fmla="+- 0 -1027 -1131"/>
                  <a:gd name="T27" fmla="*/ -1027 h 3247"/>
                  <a:gd name="T28" fmla="+- 0 5704 5412"/>
                  <a:gd name="T29" fmla="*/ T28 w 4881"/>
                  <a:gd name="T30" fmla="+- 0 -1071 -1131"/>
                  <a:gd name="T31" fmla="*/ -1071 h 3247"/>
                  <a:gd name="T32" fmla="+- 0 5782 5412"/>
                  <a:gd name="T33" fmla="*/ T32 w 4881"/>
                  <a:gd name="T34" fmla="+- 0 -1103 -1131"/>
                  <a:gd name="T35" fmla="*/ -1103 h 3247"/>
                  <a:gd name="T36" fmla="+- 0 5865 5412"/>
                  <a:gd name="T37" fmla="*/ T36 w 4881"/>
                  <a:gd name="T38" fmla="+- 0 -1124 -1131"/>
                  <a:gd name="T39" fmla="*/ -1124 h 3247"/>
                  <a:gd name="T40" fmla="+- 0 5953 5412"/>
                  <a:gd name="T41" fmla="*/ T40 w 4881"/>
                  <a:gd name="T42" fmla="+- 0 -1131 -1131"/>
                  <a:gd name="T43" fmla="*/ -1131 h 3247"/>
                  <a:gd name="T44" fmla="+- 0 9752 5412"/>
                  <a:gd name="T45" fmla="*/ T44 w 4881"/>
                  <a:gd name="T46" fmla="+- 0 -1131 -1131"/>
                  <a:gd name="T47" fmla="*/ -1131 h 3247"/>
                  <a:gd name="T48" fmla="+- 0 9840 5412"/>
                  <a:gd name="T49" fmla="*/ T48 w 4881"/>
                  <a:gd name="T50" fmla="+- 0 -1124 -1131"/>
                  <a:gd name="T51" fmla="*/ -1124 h 3247"/>
                  <a:gd name="T52" fmla="+- 0 9923 5412"/>
                  <a:gd name="T53" fmla="*/ T52 w 4881"/>
                  <a:gd name="T54" fmla="+- 0 -1103 -1131"/>
                  <a:gd name="T55" fmla="*/ -1103 h 3247"/>
                  <a:gd name="T56" fmla="+- 0 10001 5412"/>
                  <a:gd name="T57" fmla="*/ T56 w 4881"/>
                  <a:gd name="T58" fmla="+- 0 -1071 -1131"/>
                  <a:gd name="T59" fmla="*/ -1071 h 3247"/>
                  <a:gd name="T60" fmla="+- 0 10071 5412"/>
                  <a:gd name="T61" fmla="*/ T60 w 4881"/>
                  <a:gd name="T62" fmla="+- 0 -1027 -1131"/>
                  <a:gd name="T63" fmla="*/ -1027 h 3247"/>
                  <a:gd name="T64" fmla="+- 0 10135 5412"/>
                  <a:gd name="T65" fmla="*/ T64 w 4881"/>
                  <a:gd name="T66" fmla="+- 0 -972 -1131"/>
                  <a:gd name="T67" fmla="*/ -972 h 3247"/>
                  <a:gd name="T68" fmla="+- 0 10189 5412"/>
                  <a:gd name="T69" fmla="*/ T68 w 4881"/>
                  <a:gd name="T70" fmla="+- 0 -909 -1131"/>
                  <a:gd name="T71" fmla="*/ -909 h 3247"/>
                  <a:gd name="T72" fmla="+- 0 10233 5412"/>
                  <a:gd name="T73" fmla="*/ T72 w 4881"/>
                  <a:gd name="T74" fmla="+- 0 -839 -1131"/>
                  <a:gd name="T75" fmla="*/ -839 h 3247"/>
                  <a:gd name="T76" fmla="+- 0 10265 5412"/>
                  <a:gd name="T77" fmla="*/ T76 w 4881"/>
                  <a:gd name="T78" fmla="+- 0 -761 -1131"/>
                  <a:gd name="T79" fmla="*/ -761 h 3247"/>
                  <a:gd name="T80" fmla="+- 0 10286 5412"/>
                  <a:gd name="T81" fmla="*/ T80 w 4881"/>
                  <a:gd name="T82" fmla="+- 0 -678 -1131"/>
                  <a:gd name="T83" fmla="*/ -678 h 3247"/>
                  <a:gd name="T84" fmla="+- 0 10293 5412"/>
                  <a:gd name="T85" fmla="*/ T84 w 4881"/>
                  <a:gd name="T86" fmla="+- 0 -590 -1131"/>
                  <a:gd name="T87" fmla="*/ -590 h 3247"/>
                  <a:gd name="T88" fmla="+- 0 10293 5412"/>
                  <a:gd name="T89" fmla="*/ T88 w 4881"/>
                  <a:gd name="T90" fmla="+- 0 1575 -1131"/>
                  <a:gd name="T91" fmla="*/ 1575 h 3247"/>
                  <a:gd name="T92" fmla="+- 0 10286 5412"/>
                  <a:gd name="T93" fmla="*/ T92 w 4881"/>
                  <a:gd name="T94" fmla="+- 0 1663 -1131"/>
                  <a:gd name="T95" fmla="*/ 1663 h 3247"/>
                  <a:gd name="T96" fmla="+- 0 10265 5412"/>
                  <a:gd name="T97" fmla="*/ T96 w 4881"/>
                  <a:gd name="T98" fmla="+- 0 1746 -1131"/>
                  <a:gd name="T99" fmla="*/ 1746 h 3247"/>
                  <a:gd name="T100" fmla="+- 0 10233 5412"/>
                  <a:gd name="T101" fmla="*/ T100 w 4881"/>
                  <a:gd name="T102" fmla="+- 0 1824 -1131"/>
                  <a:gd name="T103" fmla="*/ 1824 h 3247"/>
                  <a:gd name="T104" fmla="+- 0 10189 5412"/>
                  <a:gd name="T105" fmla="*/ T104 w 4881"/>
                  <a:gd name="T106" fmla="+- 0 1894 -1131"/>
                  <a:gd name="T107" fmla="*/ 1894 h 3247"/>
                  <a:gd name="T108" fmla="+- 0 10135 5412"/>
                  <a:gd name="T109" fmla="*/ T108 w 4881"/>
                  <a:gd name="T110" fmla="+- 0 1957 -1131"/>
                  <a:gd name="T111" fmla="*/ 1957 h 3247"/>
                  <a:gd name="T112" fmla="+- 0 10071 5412"/>
                  <a:gd name="T113" fmla="*/ T112 w 4881"/>
                  <a:gd name="T114" fmla="+- 0 2012 -1131"/>
                  <a:gd name="T115" fmla="*/ 2012 h 3247"/>
                  <a:gd name="T116" fmla="+- 0 10001 5412"/>
                  <a:gd name="T117" fmla="*/ T116 w 4881"/>
                  <a:gd name="T118" fmla="+- 0 2056 -1131"/>
                  <a:gd name="T119" fmla="*/ 2056 h 3247"/>
                  <a:gd name="T120" fmla="+- 0 9923 5412"/>
                  <a:gd name="T121" fmla="*/ T120 w 4881"/>
                  <a:gd name="T122" fmla="+- 0 2088 -1131"/>
                  <a:gd name="T123" fmla="*/ 2088 h 3247"/>
                  <a:gd name="T124" fmla="+- 0 9840 5412"/>
                  <a:gd name="T125" fmla="*/ T124 w 4881"/>
                  <a:gd name="T126" fmla="+- 0 2109 -1131"/>
                  <a:gd name="T127" fmla="*/ 2109 h 3247"/>
                  <a:gd name="T128" fmla="+- 0 9752 5412"/>
                  <a:gd name="T129" fmla="*/ T128 w 4881"/>
                  <a:gd name="T130" fmla="+- 0 2116 -1131"/>
                  <a:gd name="T131" fmla="*/ 2116 h 3247"/>
                  <a:gd name="T132" fmla="+- 0 5953 5412"/>
                  <a:gd name="T133" fmla="*/ T132 w 4881"/>
                  <a:gd name="T134" fmla="+- 0 2116 -1131"/>
                  <a:gd name="T135" fmla="*/ 2116 h 3247"/>
                  <a:gd name="T136" fmla="+- 0 5865 5412"/>
                  <a:gd name="T137" fmla="*/ T136 w 4881"/>
                  <a:gd name="T138" fmla="+- 0 2109 -1131"/>
                  <a:gd name="T139" fmla="*/ 2109 h 3247"/>
                  <a:gd name="T140" fmla="+- 0 5782 5412"/>
                  <a:gd name="T141" fmla="*/ T140 w 4881"/>
                  <a:gd name="T142" fmla="+- 0 2088 -1131"/>
                  <a:gd name="T143" fmla="*/ 2088 h 3247"/>
                  <a:gd name="T144" fmla="+- 0 5704 5412"/>
                  <a:gd name="T145" fmla="*/ T144 w 4881"/>
                  <a:gd name="T146" fmla="+- 0 2056 -1131"/>
                  <a:gd name="T147" fmla="*/ 2056 h 3247"/>
                  <a:gd name="T148" fmla="+- 0 5634 5412"/>
                  <a:gd name="T149" fmla="*/ T148 w 4881"/>
                  <a:gd name="T150" fmla="+- 0 2012 -1131"/>
                  <a:gd name="T151" fmla="*/ 2012 h 3247"/>
                  <a:gd name="T152" fmla="+- 0 5570 5412"/>
                  <a:gd name="T153" fmla="*/ T152 w 4881"/>
                  <a:gd name="T154" fmla="+- 0 1957 -1131"/>
                  <a:gd name="T155" fmla="*/ 1957 h 3247"/>
                  <a:gd name="T156" fmla="+- 0 5516 5412"/>
                  <a:gd name="T157" fmla="*/ T156 w 4881"/>
                  <a:gd name="T158" fmla="+- 0 1894 -1131"/>
                  <a:gd name="T159" fmla="*/ 1894 h 3247"/>
                  <a:gd name="T160" fmla="+- 0 5472 5412"/>
                  <a:gd name="T161" fmla="*/ T160 w 4881"/>
                  <a:gd name="T162" fmla="+- 0 1824 -1131"/>
                  <a:gd name="T163" fmla="*/ 1824 h 3247"/>
                  <a:gd name="T164" fmla="+- 0 5440 5412"/>
                  <a:gd name="T165" fmla="*/ T164 w 4881"/>
                  <a:gd name="T166" fmla="+- 0 1746 -1131"/>
                  <a:gd name="T167" fmla="*/ 1746 h 3247"/>
                  <a:gd name="T168" fmla="+- 0 5419 5412"/>
                  <a:gd name="T169" fmla="*/ T168 w 4881"/>
                  <a:gd name="T170" fmla="+- 0 1663 -1131"/>
                  <a:gd name="T171" fmla="*/ 1663 h 3247"/>
                  <a:gd name="T172" fmla="+- 0 5412 5412"/>
                  <a:gd name="T173" fmla="*/ T172 w 4881"/>
                  <a:gd name="T174" fmla="+- 0 1575 -1131"/>
                  <a:gd name="T175" fmla="*/ 1575 h 3247"/>
                  <a:gd name="T176" fmla="+- 0 5412 5412"/>
                  <a:gd name="T177" fmla="*/ T176 w 4881"/>
                  <a:gd name="T178" fmla="+- 0 -590 -1131"/>
                  <a:gd name="T179" fmla="*/ -590 h 32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4881" h="3247">
                    <a:moveTo>
                      <a:pt x="0" y="541"/>
                    </a:moveTo>
                    <a:lnTo>
                      <a:pt x="7" y="453"/>
                    </a:lnTo>
                    <a:lnTo>
                      <a:pt x="28" y="370"/>
                    </a:lnTo>
                    <a:lnTo>
                      <a:pt x="60" y="292"/>
                    </a:lnTo>
                    <a:lnTo>
                      <a:pt x="104" y="222"/>
                    </a:lnTo>
                    <a:lnTo>
                      <a:pt x="158" y="159"/>
                    </a:lnTo>
                    <a:lnTo>
                      <a:pt x="222" y="104"/>
                    </a:lnTo>
                    <a:lnTo>
                      <a:pt x="292" y="60"/>
                    </a:lnTo>
                    <a:lnTo>
                      <a:pt x="370" y="28"/>
                    </a:lnTo>
                    <a:lnTo>
                      <a:pt x="453" y="7"/>
                    </a:lnTo>
                    <a:lnTo>
                      <a:pt x="541" y="0"/>
                    </a:lnTo>
                    <a:lnTo>
                      <a:pt x="4340" y="0"/>
                    </a:lnTo>
                    <a:lnTo>
                      <a:pt x="4428" y="7"/>
                    </a:lnTo>
                    <a:lnTo>
                      <a:pt x="4511" y="28"/>
                    </a:lnTo>
                    <a:lnTo>
                      <a:pt x="4589" y="60"/>
                    </a:lnTo>
                    <a:lnTo>
                      <a:pt x="4659" y="104"/>
                    </a:lnTo>
                    <a:lnTo>
                      <a:pt x="4723" y="159"/>
                    </a:lnTo>
                    <a:lnTo>
                      <a:pt x="4777" y="222"/>
                    </a:lnTo>
                    <a:lnTo>
                      <a:pt x="4821" y="292"/>
                    </a:lnTo>
                    <a:lnTo>
                      <a:pt x="4853" y="370"/>
                    </a:lnTo>
                    <a:lnTo>
                      <a:pt x="4874" y="453"/>
                    </a:lnTo>
                    <a:lnTo>
                      <a:pt x="4881" y="541"/>
                    </a:lnTo>
                    <a:lnTo>
                      <a:pt x="4881" y="2706"/>
                    </a:lnTo>
                    <a:lnTo>
                      <a:pt x="4874" y="2794"/>
                    </a:lnTo>
                    <a:lnTo>
                      <a:pt x="4853" y="2877"/>
                    </a:lnTo>
                    <a:lnTo>
                      <a:pt x="4821" y="2955"/>
                    </a:lnTo>
                    <a:lnTo>
                      <a:pt x="4777" y="3025"/>
                    </a:lnTo>
                    <a:lnTo>
                      <a:pt x="4723" y="3088"/>
                    </a:lnTo>
                    <a:lnTo>
                      <a:pt x="4659" y="3143"/>
                    </a:lnTo>
                    <a:lnTo>
                      <a:pt x="4589" y="3187"/>
                    </a:lnTo>
                    <a:lnTo>
                      <a:pt x="4511" y="3219"/>
                    </a:lnTo>
                    <a:lnTo>
                      <a:pt x="4428" y="3240"/>
                    </a:lnTo>
                    <a:lnTo>
                      <a:pt x="4340" y="3247"/>
                    </a:lnTo>
                    <a:lnTo>
                      <a:pt x="541" y="3247"/>
                    </a:lnTo>
                    <a:lnTo>
                      <a:pt x="453" y="3240"/>
                    </a:lnTo>
                    <a:lnTo>
                      <a:pt x="370" y="3219"/>
                    </a:lnTo>
                    <a:lnTo>
                      <a:pt x="292" y="3187"/>
                    </a:lnTo>
                    <a:lnTo>
                      <a:pt x="222" y="3143"/>
                    </a:lnTo>
                    <a:lnTo>
                      <a:pt x="158" y="3088"/>
                    </a:lnTo>
                    <a:lnTo>
                      <a:pt x="104" y="3025"/>
                    </a:lnTo>
                    <a:lnTo>
                      <a:pt x="60" y="2955"/>
                    </a:lnTo>
                    <a:lnTo>
                      <a:pt x="28" y="2877"/>
                    </a:lnTo>
                    <a:lnTo>
                      <a:pt x="7" y="2794"/>
                    </a:lnTo>
                    <a:lnTo>
                      <a:pt x="0" y="2706"/>
                    </a:lnTo>
                    <a:lnTo>
                      <a:pt x="0" y="54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8" y="-893"/>
                <a:ext cx="4550" cy="27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" y="-890"/>
                <a:ext cx="4258" cy="3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370499" y="4367093"/>
            <a:ext cx="3375025" cy="2265253"/>
            <a:chOff x="5982" y="2508"/>
            <a:chExt cx="4680" cy="4026"/>
          </a:xfrm>
        </p:grpSpPr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5989" y="2516"/>
              <a:ext cx="4665" cy="4011"/>
              <a:chOff x="5989" y="2516"/>
              <a:chExt cx="4665" cy="4011"/>
            </a:xfrm>
          </p:grpSpPr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5989" y="2516"/>
                <a:ext cx="4665" cy="4011"/>
              </a:xfrm>
              <a:custGeom>
                <a:avLst/>
                <a:gdLst>
                  <a:gd name="T0" fmla="+- 0 5989 5989"/>
                  <a:gd name="T1" fmla="*/ T0 w 4665"/>
                  <a:gd name="T2" fmla="+- 0 3185 2516"/>
                  <a:gd name="T3" fmla="*/ 3185 h 4011"/>
                  <a:gd name="T4" fmla="+- 0 5998 5989"/>
                  <a:gd name="T5" fmla="*/ T4 w 4665"/>
                  <a:gd name="T6" fmla="+- 0 3076 2516"/>
                  <a:gd name="T7" fmla="*/ 3076 h 4011"/>
                  <a:gd name="T8" fmla="+- 0 6023 5989"/>
                  <a:gd name="T9" fmla="*/ T8 w 4665"/>
                  <a:gd name="T10" fmla="+- 0 2973 2516"/>
                  <a:gd name="T11" fmla="*/ 2973 h 4011"/>
                  <a:gd name="T12" fmla="+- 0 6064 5989"/>
                  <a:gd name="T13" fmla="*/ T12 w 4665"/>
                  <a:gd name="T14" fmla="+- 0 2877 2516"/>
                  <a:gd name="T15" fmla="*/ 2877 h 4011"/>
                  <a:gd name="T16" fmla="+- 0 6118 5989"/>
                  <a:gd name="T17" fmla="*/ T16 w 4665"/>
                  <a:gd name="T18" fmla="+- 0 2790 2516"/>
                  <a:gd name="T19" fmla="*/ 2790 h 4011"/>
                  <a:gd name="T20" fmla="+- 0 6185 5989"/>
                  <a:gd name="T21" fmla="*/ T20 w 4665"/>
                  <a:gd name="T22" fmla="+- 0 2712 2516"/>
                  <a:gd name="T23" fmla="*/ 2712 h 4011"/>
                  <a:gd name="T24" fmla="+- 0 6263 5989"/>
                  <a:gd name="T25" fmla="*/ T24 w 4665"/>
                  <a:gd name="T26" fmla="+- 0 2645 2516"/>
                  <a:gd name="T27" fmla="*/ 2645 h 4011"/>
                  <a:gd name="T28" fmla="+- 0 6350 5989"/>
                  <a:gd name="T29" fmla="*/ T28 w 4665"/>
                  <a:gd name="T30" fmla="+- 0 2591 2516"/>
                  <a:gd name="T31" fmla="*/ 2591 h 4011"/>
                  <a:gd name="T32" fmla="+- 0 6446 5989"/>
                  <a:gd name="T33" fmla="*/ T32 w 4665"/>
                  <a:gd name="T34" fmla="+- 0 2550 2516"/>
                  <a:gd name="T35" fmla="*/ 2550 h 4011"/>
                  <a:gd name="T36" fmla="+- 0 6549 5989"/>
                  <a:gd name="T37" fmla="*/ T36 w 4665"/>
                  <a:gd name="T38" fmla="+- 0 2525 2516"/>
                  <a:gd name="T39" fmla="*/ 2525 h 4011"/>
                  <a:gd name="T40" fmla="+- 0 6658 5989"/>
                  <a:gd name="T41" fmla="*/ T40 w 4665"/>
                  <a:gd name="T42" fmla="+- 0 2516 2516"/>
                  <a:gd name="T43" fmla="*/ 2516 h 4011"/>
                  <a:gd name="T44" fmla="+- 0 9985 5989"/>
                  <a:gd name="T45" fmla="*/ T44 w 4665"/>
                  <a:gd name="T46" fmla="+- 0 2516 2516"/>
                  <a:gd name="T47" fmla="*/ 2516 h 4011"/>
                  <a:gd name="T48" fmla="+- 0 10094 5989"/>
                  <a:gd name="T49" fmla="*/ T48 w 4665"/>
                  <a:gd name="T50" fmla="+- 0 2525 2516"/>
                  <a:gd name="T51" fmla="*/ 2525 h 4011"/>
                  <a:gd name="T52" fmla="+- 0 10197 5989"/>
                  <a:gd name="T53" fmla="*/ T52 w 4665"/>
                  <a:gd name="T54" fmla="+- 0 2550 2516"/>
                  <a:gd name="T55" fmla="*/ 2550 h 4011"/>
                  <a:gd name="T56" fmla="+- 0 10293 5989"/>
                  <a:gd name="T57" fmla="*/ T56 w 4665"/>
                  <a:gd name="T58" fmla="+- 0 2591 2516"/>
                  <a:gd name="T59" fmla="*/ 2591 h 4011"/>
                  <a:gd name="T60" fmla="+- 0 10380 5989"/>
                  <a:gd name="T61" fmla="*/ T60 w 4665"/>
                  <a:gd name="T62" fmla="+- 0 2645 2516"/>
                  <a:gd name="T63" fmla="*/ 2645 h 4011"/>
                  <a:gd name="T64" fmla="+- 0 10458 5989"/>
                  <a:gd name="T65" fmla="*/ T64 w 4665"/>
                  <a:gd name="T66" fmla="+- 0 2712 2516"/>
                  <a:gd name="T67" fmla="*/ 2712 h 4011"/>
                  <a:gd name="T68" fmla="+- 0 10525 5989"/>
                  <a:gd name="T69" fmla="*/ T68 w 4665"/>
                  <a:gd name="T70" fmla="+- 0 2790 2516"/>
                  <a:gd name="T71" fmla="*/ 2790 h 4011"/>
                  <a:gd name="T72" fmla="+- 0 10579 5989"/>
                  <a:gd name="T73" fmla="*/ T72 w 4665"/>
                  <a:gd name="T74" fmla="+- 0 2877 2516"/>
                  <a:gd name="T75" fmla="*/ 2877 h 4011"/>
                  <a:gd name="T76" fmla="+- 0 10620 5989"/>
                  <a:gd name="T77" fmla="*/ T76 w 4665"/>
                  <a:gd name="T78" fmla="+- 0 2973 2516"/>
                  <a:gd name="T79" fmla="*/ 2973 h 4011"/>
                  <a:gd name="T80" fmla="+- 0 10645 5989"/>
                  <a:gd name="T81" fmla="*/ T80 w 4665"/>
                  <a:gd name="T82" fmla="+- 0 3076 2516"/>
                  <a:gd name="T83" fmla="*/ 3076 h 4011"/>
                  <a:gd name="T84" fmla="+- 0 10654 5989"/>
                  <a:gd name="T85" fmla="*/ T84 w 4665"/>
                  <a:gd name="T86" fmla="+- 0 3185 2516"/>
                  <a:gd name="T87" fmla="*/ 3185 h 4011"/>
                  <a:gd name="T88" fmla="+- 0 10654 5989"/>
                  <a:gd name="T89" fmla="*/ T88 w 4665"/>
                  <a:gd name="T90" fmla="+- 0 5858 2516"/>
                  <a:gd name="T91" fmla="*/ 5858 h 4011"/>
                  <a:gd name="T92" fmla="+- 0 10645 5989"/>
                  <a:gd name="T93" fmla="*/ T92 w 4665"/>
                  <a:gd name="T94" fmla="+- 0 5967 2516"/>
                  <a:gd name="T95" fmla="*/ 5967 h 4011"/>
                  <a:gd name="T96" fmla="+- 0 10620 5989"/>
                  <a:gd name="T97" fmla="*/ T96 w 4665"/>
                  <a:gd name="T98" fmla="+- 0 6070 2516"/>
                  <a:gd name="T99" fmla="*/ 6070 h 4011"/>
                  <a:gd name="T100" fmla="+- 0 10579 5989"/>
                  <a:gd name="T101" fmla="*/ T100 w 4665"/>
                  <a:gd name="T102" fmla="+- 0 6166 2516"/>
                  <a:gd name="T103" fmla="*/ 6166 h 4011"/>
                  <a:gd name="T104" fmla="+- 0 10525 5989"/>
                  <a:gd name="T105" fmla="*/ T104 w 4665"/>
                  <a:gd name="T106" fmla="+- 0 6253 2516"/>
                  <a:gd name="T107" fmla="*/ 6253 h 4011"/>
                  <a:gd name="T108" fmla="+- 0 10458 5989"/>
                  <a:gd name="T109" fmla="*/ T108 w 4665"/>
                  <a:gd name="T110" fmla="+- 0 6331 2516"/>
                  <a:gd name="T111" fmla="*/ 6331 h 4011"/>
                  <a:gd name="T112" fmla="+- 0 10380 5989"/>
                  <a:gd name="T113" fmla="*/ T112 w 4665"/>
                  <a:gd name="T114" fmla="+- 0 6398 2516"/>
                  <a:gd name="T115" fmla="*/ 6398 h 4011"/>
                  <a:gd name="T116" fmla="+- 0 10293 5989"/>
                  <a:gd name="T117" fmla="*/ T116 w 4665"/>
                  <a:gd name="T118" fmla="+- 0 6452 2516"/>
                  <a:gd name="T119" fmla="*/ 6452 h 4011"/>
                  <a:gd name="T120" fmla="+- 0 10197 5989"/>
                  <a:gd name="T121" fmla="*/ T120 w 4665"/>
                  <a:gd name="T122" fmla="+- 0 6493 2516"/>
                  <a:gd name="T123" fmla="*/ 6493 h 4011"/>
                  <a:gd name="T124" fmla="+- 0 10094 5989"/>
                  <a:gd name="T125" fmla="*/ T124 w 4665"/>
                  <a:gd name="T126" fmla="+- 0 6518 2516"/>
                  <a:gd name="T127" fmla="*/ 6518 h 4011"/>
                  <a:gd name="T128" fmla="+- 0 9985 5989"/>
                  <a:gd name="T129" fmla="*/ T128 w 4665"/>
                  <a:gd name="T130" fmla="+- 0 6527 2516"/>
                  <a:gd name="T131" fmla="*/ 6527 h 4011"/>
                  <a:gd name="T132" fmla="+- 0 6658 5989"/>
                  <a:gd name="T133" fmla="*/ T132 w 4665"/>
                  <a:gd name="T134" fmla="+- 0 6527 2516"/>
                  <a:gd name="T135" fmla="*/ 6527 h 4011"/>
                  <a:gd name="T136" fmla="+- 0 6549 5989"/>
                  <a:gd name="T137" fmla="*/ T136 w 4665"/>
                  <a:gd name="T138" fmla="+- 0 6518 2516"/>
                  <a:gd name="T139" fmla="*/ 6518 h 4011"/>
                  <a:gd name="T140" fmla="+- 0 6446 5989"/>
                  <a:gd name="T141" fmla="*/ T140 w 4665"/>
                  <a:gd name="T142" fmla="+- 0 6493 2516"/>
                  <a:gd name="T143" fmla="*/ 6493 h 4011"/>
                  <a:gd name="T144" fmla="+- 0 6350 5989"/>
                  <a:gd name="T145" fmla="*/ T144 w 4665"/>
                  <a:gd name="T146" fmla="+- 0 6452 2516"/>
                  <a:gd name="T147" fmla="*/ 6452 h 4011"/>
                  <a:gd name="T148" fmla="+- 0 6263 5989"/>
                  <a:gd name="T149" fmla="*/ T148 w 4665"/>
                  <a:gd name="T150" fmla="+- 0 6398 2516"/>
                  <a:gd name="T151" fmla="*/ 6398 h 4011"/>
                  <a:gd name="T152" fmla="+- 0 6185 5989"/>
                  <a:gd name="T153" fmla="*/ T152 w 4665"/>
                  <a:gd name="T154" fmla="+- 0 6331 2516"/>
                  <a:gd name="T155" fmla="*/ 6331 h 4011"/>
                  <a:gd name="T156" fmla="+- 0 6118 5989"/>
                  <a:gd name="T157" fmla="*/ T156 w 4665"/>
                  <a:gd name="T158" fmla="+- 0 6253 2516"/>
                  <a:gd name="T159" fmla="*/ 6253 h 4011"/>
                  <a:gd name="T160" fmla="+- 0 6064 5989"/>
                  <a:gd name="T161" fmla="*/ T160 w 4665"/>
                  <a:gd name="T162" fmla="+- 0 6166 2516"/>
                  <a:gd name="T163" fmla="*/ 6166 h 4011"/>
                  <a:gd name="T164" fmla="+- 0 6023 5989"/>
                  <a:gd name="T165" fmla="*/ T164 w 4665"/>
                  <a:gd name="T166" fmla="+- 0 6070 2516"/>
                  <a:gd name="T167" fmla="*/ 6070 h 4011"/>
                  <a:gd name="T168" fmla="+- 0 5998 5989"/>
                  <a:gd name="T169" fmla="*/ T168 w 4665"/>
                  <a:gd name="T170" fmla="+- 0 5967 2516"/>
                  <a:gd name="T171" fmla="*/ 5967 h 4011"/>
                  <a:gd name="T172" fmla="+- 0 5989 5989"/>
                  <a:gd name="T173" fmla="*/ T172 w 4665"/>
                  <a:gd name="T174" fmla="+- 0 5858 2516"/>
                  <a:gd name="T175" fmla="*/ 5858 h 4011"/>
                  <a:gd name="T176" fmla="+- 0 5989 5989"/>
                  <a:gd name="T177" fmla="*/ T176 w 4665"/>
                  <a:gd name="T178" fmla="+- 0 3185 2516"/>
                  <a:gd name="T179" fmla="*/ 3185 h 40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4665" h="4011">
                    <a:moveTo>
                      <a:pt x="0" y="669"/>
                    </a:moveTo>
                    <a:lnTo>
                      <a:pt x="9" y="560"/>
                    </a:lnTo>
                    <a:lnTo>
                      <a:pt x="34" y="457"/>
                    </a:lnTo>
                    <a:lnTo>
                      <a:pt x="75" y="361"/>
                    </a:lnTo>
                    <a:lnTo>
                      <a:pt x="129" y="274"/>
                    </a:lnTo>
                    <a:lnTo>
                      <a:pt x="196" y="196"/>
                    </a:lnTo>
                    <a:lnTo>
                      <a:pt x="274" y="129"/>
                    </a:lnTo>
                    <a:lnTo>
                      <a:pt x="361" y="75"/>
                    </a:lnTo>
                    <a:lnTo>
                      <a:pt x="457" y="34"/>
                    </a:lnTo>
                    <a:lnTo>
                      <a:pt x="560" y="9"/>
                    </a:lnTo>
                    <a:lnTo>
                      <a:pt x="669" y="0"/>
                    </a:lnTo>
                    <a:lnTo>
                      <a:pt x="3996" y="0"/>
                    </a:lnTo>
                    <a:lnTo>
                      <a:pt x="4105" y="9"/>
                    </a:lnTo>
                    <a:lnTo>
                      <a:pt x="4208" y="34"/>
                    </a:lnTo>
                    <a:lnTo>
                      <a:pt x="4304" y="75"/>
                    </a:lnTo>
                    <a:lnTo>
                      <a:pt x="4391" y="129"/>
                    </a:lnTo>
                    <a:lnTo>
                      <a:pt x="4469" y="196"/>
                    </a:lnTo>
                    <a:lnTo>
                      <a:pt x="4536" y="274"/>
                    </a:lnTo>
                    <a:lnTo>
                      <a:pt x="4590" y="361"/>
                    </a:lnTo>
                    <a:lnTo>
                      <a:pt x="4631" y="457"/>
                    </a:lnTo>
                    <a:lnTo>
                      <a:pt x="4656" y="560"/>
                    </a:lnTo>
                    <a:lnTo>
                      <a:pt x="4665" y="669"/>
                    </a:lnTo>
                    <a:lnTo>
                      <a:pt x="4665" y="3342"/>
                    </a:lnTo>
                    <a:lnTo>
                      <a:pt x="4656" y="3451"/>
                    </a:lnTo>
                    <a:lnTo>
                      <a:pt x="4631" y="3554"/>
                    </a:lnTo>
                    <a:lnTo>
                      <a:pt x="4590" y="3650"/>
                    </a:lnTo>
                    <a:lnTo>
                      <a:pt x="4536" y="3737"/>
                    </a:lnTo>
                    <a:lnTo>
                      <a:pt x="4469" y="3815"/>
                    </a:lnTo>
                    <a:lnTo>
                      <a:pt x="4391" y="3882"/>
                    </a:lnTo>
                    <a:lnTo>
                      <a:pt x="4304" y="3936"/>
                    </a:lnTo>
                    <a:lnTo>
                      <a:pt x="4208" y="3977"/>
                    </a:lnTo>
                    <a:lnTo>
                      <a:pt x="4105" y="4002"/>
                    </a:lnTo>
                    <a:lnTo>
                      <a:pt x="3996" y="4011"/>
                    </a:lnTo>
                    <a:lnTo>
                      <a:pt x="669" y="4011"/>
                    </a:lnTo>
                    <a:lnTo>
                      <a:pt x="560" y="4002"/>
                    </a:lnTo>
                    <a:lnTo>
                      <a:pt x="457" y="3977"/>
                    </a:lnTo>
                    <a:lnTo>
                      <a:pt x="361" y="3936"/>
                    </a:lnTo>
                    <a:lnTo>
                      <a:pt x="274" y="3882"/>
                    </a:lnTo>
                    <a:lnTo>
                      <a:pt x="196" y="3815"/>
                    </a:lnTo>
                    <a:lnTo>
                      <a:pt x="129" y="3737"/>
                    </a:lnTo>
                    <a:lnTo>
                      <a:pt x="75" y="3650"/>
                    </a:lnTo>
                    <a:lnTo>
                      <a:pt x="34" y="3554"/>
                    </a:lnTo>
                    <a:lnTo>
                      <a:pt x="9" y="3451"/>
                    </a:lnTo>
                    <a:lnTo>
                      <a:pt x="0" y="3342"/>
                    </a:lnTo>
                    <a:lnTo>
                      <a:pt x="0" y="669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049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2" y="2791"/>
                <a:ext cx="4260" cy="3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8" y="2791"/>
                <a:ext cx="3972" cy="3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6557598" y="4293596"/>
            <a:ext cx="3409522" cy="2337872"/>
            <a:chOff x="6429" y="7521"/>
            <a:chExt cx="4734" cy="4560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6436" y="7528"/>
              <a:ext cx="4719" cy="4545"/>
              <a:chOff x="6436" y="7528"/>
              <a:chExt cx="4719" cy="4545"/>
            </a:xfrm>
          </p:grpSpPr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6436" y="7528"/>
                <a:ext cx="4719" cy="4545"/>
              </a:xfrm>
              <a:custGeom>
                <a:avLst/>
                <a:gdLst>
                  <a:gd name="T0" fmla="+- 0 6436 6436"/>
                  <a:gd name="T1" fmla="*/ T0 w 4719"/>
                  <a:gd name="T2" fmla="+- 0 8286 7528"/>
                  <a:gd name="T3" fmla="*/ 8286 h 4545"/>
                  <a:gd name="T4" fmla="+- 0 6439 6436"/>
                  <a:gd name="T5" fmla="*/ T4 w 4719"/>
                  <a:gd name="T6" fmla="+- 0 8224 7528"/>
                  <a:gd name="T7" fmla="*/ 8224 h 4545"/>
                  <a:gd name="T8" fmla="+- 0 6446 6436"/>
                  <a:gd name="T9" fmla="*/ T8 w 4719"/>
                  <a:gd name="T10" fmla="+- 0 8163 7528"/>
                  <a:gd name="T11" fmla="*/ 8163 h 4545"/>
                  <a:gd name="T12" fmla="+- 0 6458 6436"/>
                  <a:gd name="T13" fmla="*/ T12 w 4719"/>
                  <a:gd name="T14" fmla="+- 0 8104 7528"/>
                  <a:gd name="T15" fmla="*/ 8104 h 4545"/>
                  <a:gd name="T16" fmla="+- 0 6496 6436"/>
                  <a:gd name="T17" fmla="*/ T16 w 4719"/>
                  <a:gd name="T18" fmla="+- 0 7991 7528"/>
                  <a:gd name="T19" fmla="*/ 7991 h 4545"/>
                  <a:gd name="T20" fmla="+- 0 6550 6436"/>
                  <a:gd name="T21" fmla="*/ T20 w 4719"/>
                  <a:gd name="T22" fmla="+- 0 7887 7528"/>
                  <a:gd name="T23" fmla="*/ 7887 h 4545"/>
                  <a:gd name="T24" fmla="+- 0 6618 6436"/>
                  <a:gd name="T25" fmla="*/ T24 w 4719"/>
                  <a:gd name="T26" fmla="+- 0 7793 7528"/>
                  <a:gd name="T27" fmla="*/ 7793 h 4545"/>
                  <a:gd name="T28" fmla="+- 0 6701 6436"/>
                  <a:gd name="T29" fmla="*/ T28 w 4719"/>
                  <a:gd name="T30" fmla="+- 0 7711 7528"/>
                  <a:gd name="T31" fmla="*/ 7711 h 4545"/>
                  <a:gd name="T32" fmla="+- 0 6795 6436"/>
                  <a:gd name="T33" fmla="*/ T32 w 4719"/>
                  <a:gd name="T34" fmla="+- 0 7642 7528"/>
                  <a:gd name="T35" fmla="*/ 7642 h 4545"/>
                  <a:gd name="T36" fmla="+- 0 6899 6436"/>
                  <a:gd name="T37" fmla="*/ T36 w 4719"/>
                  <a:gd name="T38" fmla="+- 0 7588 7528"/>
                  <a:gd name="T39" fmla="*/ 7588 h 4545"/>
                  <a:gd name="T40" fmla="+- 0 7012 6436"/>
                  <a:gd name="T41" fmla="*/ T40 w 4719"/>
                  <a:gd name="T42" fmla="+- 0 7550 7528"/>
                  <a:gd name="T43" fmla="*/ 7550 h 4545"/>
                  <a:gd name="T44" fmla="+- 0 7071 6436"/>
                  <a:gd name="T45" fmla="*/ T44 w 4719"/>
                  <a:gd name="T46" fmla="+- 0 7538 7528"/>
                  <a:gd name="T47" fmla="*/ 7538 h 4545"/>
                  <a:gd name="T48" fmla="+- 0 7131 6436"/>
                  <a:gd name="T49" fmla="*/ T48 w 4719"/>
                  <a:gd name="T50" fmla="+- 0 7531 7528"/>
                  <a:gd name="T51" fmla="*/ 7531 h 4545"/>
                  <a:gd name="T52" fmla="+- 0 7194 6436"/>
                  <a:gd name="T53" fmla="*/ T52 w 4719"/>
                  <a:gd name="T54" fmla="+- 0 7528 7528"/>
                  <a:gd name="T55" fmla="*/ 7528 h 4545"/>
                  <a:gd name="T56" fmla="+- 0 10397 6436"/>
                  <a:gd name="T57" fmla="*/ T56 w 4719"/>
                  <a:gd name="T58" fmla="+- 0 7528 7528"/>
                  <a:gd name="T59" fmla="*/ 7528 h 4545"/>
                  <a:gd name="T60" fmla="+- 0 10460 6436"/>
                  <a:gd name="T61" fmla="*/ T60 w 4719"/>
                  <a:gd name="T62" fmla="+- 0 7531 7528"/>
                  <a:gd name="T63" fmla="*/ 7531 h 4545"/>
                  <a:gd name="T64" fmla="+- 0 10520 6436"/>
                  <a:gd name="T65" fmla="*/ T64 w 4719"/>
                  <a:gd name="T66" fmla="+- 0 7538 7528"/>
                  <a:gd name="T67" fmla="*/ 7538 h 4545"/>
                  <a:gd name="T68" fmla="+- 0 10579 6436"/>
                  <a:gd name="T69" fmla="*/ T68 w 4719"/>
                  <a:gd name="T70" fmla="+- 0 7550 7528"/>
                  <a:gd name="T71" fmla="*/ 7550 h 4545"/>
                  <a:gd name="T72" fmla="+- 0 10692 6436"/>
                  <a:gd name="T73" fmla="*/ T72 w 4719"/>
                  <a:gd name="T74" fmla="+- 0 7588 7528"/>
                  <a:gd name="T75" fmla="*/ 7588 h 4545"/>
                  <a:gd name="T76" fmla="+- 0 10796 6436"/>
                  <a:gd name="T77" fmla="*/ T76 w 4719"/>
                  <a:gd name="T78" fmla="+- 0 7642 7528"/>
                  <a:gd name="T79" fmla="*/ 7642 h 4545"/>
                  <a:gd name="T80" fmla="+- 0 10890 6436"/>
                  <a:gd name="T81" fmla="*/ T80 w 4719"/>
                  <a:gd name="T82" fmla="+- 0 7711 7528"/>
                  <a:gd name="T83" fmla="*/ 7711 h 4545"/>
                  <a:gd name="T84" fmla="+- 0 10973 6436"/>
                  <a:gd name="T85" fmla="*/ T84 w 4719"/>
                  <a:gd name="T86" fmla="+- 0 7793 7528"/>
                  <a:gd name="T87" fmla="*/ 7793 h 4545"/>
                  <a:gd name="T88" fmla="+- 0 11041 6436"/>
                  <a:gd name="T89" fmla="*/ T88 w 4719"/>
                  <a:gd name="T90" fmla="+- 0 7887 7528"/>
                  <a:gd name="T91" fmla="*/ 7887 h 4545"/>
                  <a:gd name="T92" fmla="+- 0 11095 6436"/>
                  <a:gd name="T93" fmla="*/ T92 w 4719"/>
                  <a:gd name="T94" fmla="+- 0 7991 7528"/>
                  <a:gd name="T95" fmla="*/ 7991 h 4545"/>
                  <a:gd name="T96" fmla="+- 0 11133 6436"/>
                  <a:gd name="T97" fmla="*/ T96 w 4719"/>
                  <a:gd name="T98" fmla="+- 0 8104 7528"/>
                  <a:gd name="T99" fmla="*/ 8104 h 4545"/>
                  <a:gd name="T100" fmla="+- 0 11145 6436"/>
                  <a:gd name="T101" fmla="*/ T100 w 4719"/>
                  <a:gd name="T102" fmla="+- 0 8163 7528"/>
                  <a:gd name="T103" fmla="*/ 8163 h 4545"/>
                  <a:gd name="T104" fmla="+- 0 11152 6436"/>
                  <a:gd name="T105" fmla="*/ T104 w 4719"/>
                  <a:gd name="T106" fmla="+- 0 8224 7528"/>
                  <a:gd name="T107" fmla="*/ 8224 h 4545"/>
                  <a:gd name="T108" fmla="+- 0 11155 6436"/>
                  <a:gd name="T109" fmla="*/ T108 w 4719"/>
                  <a:gd name="T110" fmla="+- 0 8286 7528"/>
                  <a:gd name="T111" fmla="*/ 8286 h 4545"/>
                  <a:gd name="T112" fmla="+- 0 11155 6436"/>
                  <a:gd name="T113" fmla="*/ T112 w 4719"/>
                  <a:gd name="T114" fmla="+- 0 11316 7528"/>
                  <a:gd name="T115" fmla="*/ 11316 h 4545"/>
                  <a:gd name="T116" fmla="+- 0 11152 6436"/>
                  <a:gd name="T117" fmla="*/ T116 w 4719"/>
                  <a:gd name="T118" fmla="+- 0 11378 7528"/>
                  <a:gd name="T119" fmla="*/ 11378 h 4545"/>
                  <a:gd name="T120" fmla="+- 0 11145 6436"/>
                  <a:gd name="T121" fmla="*/ T120 w 4719"/>
                  <a:gd name="T122" fmla="+- 0 11439 7528"/>
                  <a:gd name="T123" fmla="*/ 11439 h 4545"/>
                  <a:gd name="T124" fmla="+- 0 11133 6436"/>
                  <a:gd name="T125" fmla="*/ T124 w 4719"/>
                  <a:gd name="T126" fmla="+- 0 11498 7528"/>
                  <a:gd name="T127" fmla="*/ 11498 h 4545"/>
                  <a:gd name="T128" fmla="+- 0 11095 6436"/>
                  <a:gd name="T129" fmla="*/ T128 w 4719"/>
                  <a:gd name="T130" fmla="+- 0 11611 7528"/>
                  <a:gd name="T131" fmla="*/ 11611 h 4545"/>
                  <a:gd name="T132" fmla="+- 0 11041 6436"/>
                  <a:gd name="T133" fmla="*/ T132 w 4719"/>
                  <a:gd name="T134" fmla="+- 0 11715 7528"/>
                  <a:gd name="T135" fmla="*/ 11715 h 4545"/>
                  <a:gd name="T136" fmla="+- 0 10973 6436"/>
                  <a:gd name="T137" fmla="*/ T136 w 4719"/>
                  <a:gd name="T138" fmla="+- 0 11809 7528"/>
                  <a:gd name="T139" fmla="*/ 11809 h 4545"/>
                  <a:gd name="T140" fmla="+- 0 10890 6436"/>
                  <a:gd name="T141" fmla="*/ T140 w 4719"/>
                  <a:gd name="T142" fmla="+- 0 11891 7528"/>
                  <a:gd name="T143" fmla="*/ 11891 h 4545"/>
                  <a:gd name="T144" fmla="+- 0 10796 6436"/>
                  <a:gd name="T145" fmla="*/ T144 w 4719"/>
                  <a:gd name="T146" fmla="+- 0 11960 7528"/>
                  <a:gd name="T147" fmla="*/ 11960 h 4545"/>
                  <a:gd name="T148" fmla="+- 0 10692 6436"/>
                  <a:gd name="T149" fmla="*/ T148 w 4719"/>
                  <a:gd name="T150" fmla="+- 0 12014 7528"/>
                  <a:gd name="T151" fmla="*/ 12014 h 4545"/>
                  <a:gd name="T152" fmla="+- 0 10579 6436"/>
                  <a:gd name="T153" fmla="*/ T152 w 4719"/>
                  <a:gd name="T154" fmla="+- 0 12051 7528"/>
                  <a:gd name="T155" fmla="*/ 12051 h 4545"/>
                  <a:gd name="T156" fmla="+- 0 10520 6436"/>
                  <a:gd name="T157" fmla="*/ T156 w 4719"/>
                  <a:gd name="T158" fmla="+- 0 12063 7528"/>
                  <a:gd name="T159" fmla="*/ 12063 h 4545"/>
                  <a:gd name="T160" fmla="+- 0 10460 6436"/>
                  <a:gd name="T161" fmla="*/ T160 w 4719"/>
                  <a:gd name="T162" fmla="+- 0 12071 7528"/>
                  <a:gd name="T163" fmla="*/ 12071 h 4545"/>
                  <a:gd name="T164" fmla="+- 0 10397 6436"/>
                  <a:gd name="T165" fmla="*/ T164 w 4719"/>
                  <a:gd name="T166" fmla="+- 0 12073 7528"/>
                  <a:gd name="T167" fmla="*/ 12073 h 4545"/>
                  <a:gd name="T168" fmla="+- 0 7194 6436"/>
                  <a:gd name="T169" fmla="*/ T168 w 4719"/>
                  <a:gd name="T170" fmla="+- 0 12073 7528"/>
                  <a:gd name="T171" fmla="*/ 12073 h 4545"/>
                  <a:gd name="T172" fmla="+- 0 7131 6436"/>
                  <a:gd name="T173" fmla="*/ T172 w 4719"/>
                  <a:gd name="T174" fmla="+- 0 12071 7528"/>
                  <a:gd name="T175" fmla="*/ 12071 h 4545"/>
                  <a:gd name="T176" fmla="+- 0 7071 6436"/>
                  <a:gd name="T177" fmla="*/ T176 w 4719"/>
                  <a:gd name="T178" fmla="+- 0 12063 7528"/>
                  <a:gd name="T179" fmla="*/ 12063 h 4545"/>
                  <a:gd name="T180" fmla="+- 0 7012 6436"/>
                  <a:gd name="T181" fmla="*/ T180 w 4719"/>
                  <a:gd name="T182" fmla="+- 0 12051 7528"/>
                  <a:gd name="T183" fmla="*/ 12051 h 4545"/>
                  <a:gd name="T184" fmla="+- 0 6899 6436"/>
                  <a:gd name="T185" fmla="*/ T184 w 4719"/>
                  <a:gd name="T186" fmla="+- 0 12014 7528"/>
                  <a:gd name="T187" fmla="*/ 12014 h 4545"/>
                  <a:gd name="T188" fmla="+- 0 6795 6436"/>
                  <a:gd name="T189" fmla="*/ T188 w 4719"/>
                  <a:gd name="T190" fmla="+- 0 11960 7528"/>
                  <a:gd name="T191" fmla="*/ 11960 h 4545"/>
                  <a:gd name="T192" fmla="+- 0 6701 6436"/>
                  <a:gd name="T193" fmla="*/ T192 w 4719"/>
                  <a:gd name="T194" fmla="+- 0 11891 7528"/>
                  <a:gd name="T195" fmla="*/ 11891 h 4545"/>
                  <a:gd name="T196" fmla="+- 0 6618 6436"/>
                  <a:gd name="T197" fmla="*/ T196 w 4719"/>
                  <a:gd name="T198" fmla="+- 0 11809 7528"/>
                  <a:gd name="T199" fmla="*/ 11809 h 4545"/>
                  <a:gd name="T200" fmla="+- 0 6550 6436"/>
                  <a:gd name="T201" fmla="*/ T200 w 4719"/>
                  <a:gd name="T202" fmla="+- 0 11715 7528"/>
                  <a:gd name="T203" fmla="*/ 11715 h 4545"/>
                  <a:gd name="T204" fmla="+- 0 6496 6436"/>
                  <a:gd name="T205" fmla="*/ T204 w 4719"/>
                  <a:gd name="T206" fmla="+- 0 11611 7528"/>
                  <a:gd name="T207" fmla="*/ 11611 h 4545"/>
                  <a:gd name="T208" fmla="+- 0 6458 6436"/>
                  <a:gd name="T209" fmla="*/ T208 w 4719"/>
                  <a:gd name="T210" fmla="+- 0 11498 7528"/>
                  <a:gd name="T211" fmla="*/ 11498 h 4545"/>
                  <a:gd name="T212" fmla="+- 0 6446 6436"/>
                  <a:gd name="T213" fmla="*/ T212 w 4719"/>
                  <a:gd name="T214" fmla="+- 0 11439 7528"/>
                  <a:gd name="T215" fmla="*/ 11439 h 4545"/>
                  <a:gd name="T216" fmla="+- 0 6439 6436"/>
                  <a:gd name="T217" fmla="*/ T216 w 4719"/>
                  <a:gd name="T218" fmla="+- 0 11378 7528"/>
                  <a:gd name="T219" fmla="*/ 11378 h 4545"/>
                  <a:gd name="T220" fmla="+- 0 6436 6436"/>
                  <a:gd name="T221" fmla="*/ T220 w 4719"/>
                  <a:gd name="T222" fmla="+- 0 11316 7528"/>
                  <a:gd name="T223" fmla="*/ 11316 h 4545"/>
                  <a:gd name="T224" fmla="+- 0 6436 6436"/>
                  <a:gd name="T225" fmla="*/ T224 w 4719"/>
                  <a:gd name="T226" fmla="+- 0 8286 7528"/>
                  <a:gd name="T227" fmla="*/ 8286 h 45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</a:cxnLst>
                <a:rect l="0" t="0" r="r" b="b"/>
                <a:pathLst>
                  <a:path w="4719" h="4545">
                    <a:moveTo>
                      <a:pt x="0" y="758"/>
                    </a:moveTo>
                    <a:lnTo>
                      <a:pt x="3" y="696"/>
                    </a:lnTo>
                    <a:lnTo>
                      <a:pt x="10" y="635"/>
                    </a:lnTo>
                    <a:lnTo>
                      <a:pt x="22" y="576"/>
                    </a:lnTo>
                    <a:lnTo>
                      <a:pt x="60" y="463"/>
                    </a:lnTo>
                    <a:lnTo>
                      <a:pt x="114" y="359"/>
                    </a:lnTo>
                    <a:lnTo>
                      <a:pt x="182" y="265"/>
                    </a:lnTo>
                    <a:lnTo>
                      <a:pt x="265" y="183"/>
                    </a:lnTo>
                    <a:lnTo>
                      <a:pt x="359" y="114"/>
                    </a:lnTo>
                    <a:lnTo>
                      <a:pt x="463" y="60"/>
                    </a:lnTo>
                    <a:lnTo>
                      <a:pt x="576" y="22"/>
                    </a:lnTo>
                    <a:lnTo>
                      <a:pt x="635" y="10"/>
                    </a:lnTo>
                    <a:lnTo>
                      <a:pt x="695" y="3"/>
                    </a:lnTo>
                    <a:lnTo>
                      <a:pt x="758" y="0"/>
                    </a:lnTo>
                    <a:lnTo>
                      <a:pt x="3961" y="0"/>
                    </a:lnTo>
                    <a:lnTo>
                      <a:pt x="4024" y="3"/>
                    </a:lnTo>
                    <a:lnTo>
                      <a:pt x="4084" y="10"/>
                    </a:lnTo>
                    <a:lnTo>
                      <a:pt x="4143" y="22"/>
                    </a:lnTo>
                    <a:lnTo>
                      <a:pt x="4256" y="60"/>
                    </a:lnTo>
                    <a:lnTo>
                      <a:pt x="4360" y="114"/>
                    </a:lnTo>
                    <a:lnTo>
                      <a:pt x="4454" y="183"/>
                    </a:lnTo>
                    <a:lnTo>
                      <a:pt x="4537" y="265"/>
                    </a:lnTo>
                    <a:lnTo>
                      <a:pt x="4605" y="359"/>
                    </a:lnTo>
                    <a:lnTo>
                      <a:pt x="4659" y="463"/>
                    </a:lnTo>
                    <a:lnTo>
                      <a:pt x="4697" y="576"/>
                    </a:lnTo>
                    <a:lnTo>
                      <a:pt x="4709" y="635"/>
                    </a:lnTo>
                    <a:lnTo>
                      <a:pt x="4716" y="696"/>
                    </a:lnTo>
                    <a:lnTo>
                      <a:pt x="4719" y="758"/>
                    </a:lnTo>
                    <a:lnTo>
                      <a:pt x="4719" y="3788"/>
                    </a:lnTo>
                    <a:lnTo>
                      <a:pt x="4716" y="3850"/>
                    </a:lnTo>
                    <a:lnTo>
                      <a:pt x="4709" y="3911"/>
                    </a:lnTo>
                    <a:lnTo>
                      <a:pt x="4697" y="3970"/>
                    </a:lnTo>
                    <a:lnTo>
                      <a:pt x="4659" y="4083"/>
                    </a:lnTo>
                    <a:lnTo>
                      <a:pt x="4605" y="4187"/>
                    </a:lnTo>
                    <a:lnTo>
                      <a:pt x="4537" y="4281"/>
                    </a:lnTo>
                    <a:lnTo>
                      <a:pt x="4454" y="4363"/>
                    </a:lnTo>
                    <a:lnTo>
                      <a:pt x="4360" y="4432"/>
                    </a:lnTo>
                    <a:lnTo>
                      <a:pt x="4256" y="4486"/>
                    </a:lnTo>
                    <a:lnTo>
                      <a:pt x="4143" y="4523"/>
                    </a:lnTo>
                    <a:lnTo>
                      <a:pt x="4084" y="4535"/>
                    </a:lnTo>
                    <a:lnTo>
                      <a:pt x="4024" y="4543"/>
                    </a:lnTo>
                    <a:lnTo>
                      <a:pt x="3961" y="4545"/>
                    </a:lnTo>
                    <a:lnTo>
                      <a:pt x="758" y="4545"/>
                    </a:lnTo>
                    <a:lnTo>
                      <a:pt x="695" y="4543"/>
                    </a:lnTo>
                    <a:lnTo>
                      <a:pt x="635" y="4535"/>
                    </a:lnTo>
                    <a:lnTo>
                      <a:pt x="576" y="4523"/>
                    </a:lnTo>
                    <a:lnTo>
                      <a:pt x="463" y="4486"/>
                    </a:lnTo>
                    <a:lnTo>
                      <a:pt x="359" y="4432"/>
                    </a:lnTo>
                    <a:lnTo>
                      <a:pt x="265" y="4363"/>
                    </a:lnTo>
                    <a:lnTo>
                      <a:pt x="182" y="4281"/>
                    </a:lnTo>
                    <a:lnTo>
                      <a:pt x="114" y="4187"/>
                    </a:lnTo>
                    <a:lnTo>
                      <a:pt x="60" y="4083"/>
                    </a:lnTo>
                    <a:lnTo>
                      <a:pt x="22" y="3970"/>
                    </a:lnTo>
                    <a:lnTo>
                      <a:pt x="10" y="3911"/>
                    </a:lnTo>
                    <a:lnTo>
                      <a:pt x="3" y="3850"/>
                    </a:lnTo>
                    <a:lnTo>
                      <a:pt x="0" y="3788"/>
                    </a:lnTo>
                    <a:lnTo>
                      <a:pt x="0" y="75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pic>
            <p:nvPicPr>
              <p:cNvPr id="1054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5" y="7829"/>
                <a:ext cx="4262" cy="39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5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" y="7831"/>
                <a:ext cx="3986" cy="3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621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7433954" cy="1092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PUESTOS DE SALUD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653204" y="3281048"/>
            <a:ext cx="2861953" cy="1732985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CRIOLLO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4225697" y="3298931"/>
            <a:ext cx="2861953" cy="1732985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LA LAGUNA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83771" y="5079413"/>
            <a:ext cx="2861953" cy="1732985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PALMARITO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225695" y="5079413"/>
            <a:ext cx="3148882" cy="1732985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GUACACALLO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659584" y="3276658"/>
            <a:ext cx="3586347" cy="1732985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CHARGUAYACO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811983" y="5079413"/>
            <a:ext cx="3089565" cy="1732985"/>
          </a:xfrm>
          <a:prstGeom prst="ellipse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CHILLURCO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433954" cy="1092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PARQUE AUTOMOTOR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ocuments\fotos ese mct\foto 10 e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4"/>
          <a:stretch/>
        </p:blipFill>
        <p:spPr bwMode="auto">
          <a:xfrm>
            <a:off x="1372549" y="2755074"/>
            <a:ext cx="6878718" cy="34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783771" y="1365662"/>
            <a:ext cx="7433954" cy="1092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PARQUE AUTOMOTOR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C:\Users\USER\Documents\fotos ese mct\foto 3 e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7" y="2612228"/>
            <a:ext cx="5456657" cy="335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USER\Documents\fotos ese mct\foto 4 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13" y="2612227"/>
            <a:ext cx="5040000" cy="33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6032665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HACEMOS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1262" y="2687966"/>
            <a:ext cx="387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MEDICINA GENERAL</a:t>
            </a:r>
          </a:p>
          <a:p>
            <a:endParaRPr lang="es-ES" dirty="0" smtClean="0"/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CONSULTA ASISTENCIAL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CONSULTA PRIORITORIA (BRUSELAS)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37505" y="2818595"/>
            <a:ext cx="63077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ODONTOLOGIA	</a:t>
            </a:r>
          </a:p>
          <a:p>
            <a:endParaRPr lang="es-ES" dirty="0" smtClean="0"/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CONSULTA ASISTENCIAL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URGENCIAS ODONTOLOGICAS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EXAMEN CLINICO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RADIOGRAFIAS INTRAORALES (PERIAPICALES Y OCLUSALES)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1044" y="4692917"/>
            <a:ext cx="246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LABORATORIO CLINICO</a:t>
            </a:r>
            <a:endParaRPr lang="es-E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281043" y="5301553"/>
            <a:ext cx="286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ELECTRODIAGNOSTICO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ELECTROCARDIOGRAMA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516077" y="4692917"/>
            <a:ext cx="282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PROTECCION ESPECIFICA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516077" y="5297826"/>
            <a:ext cx="282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DETECCION TEMPRANA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592288" y="2846489"/>
            <a:ext cx="403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PSICOLOGIA</a:t>
            </a:r>
          </a:p>
          <a:p>
            <a:pPr marL="285750" indent="-285750">
              <a:buBlip>
                <a:blip r:embed="rId2"/>
              </a:buBlip>
            </a:pPr>
            <a:r>
              <a:rPr lang="es-ES" dirty="0" smtClean="0"/>
              <a:t>ASESORIA PRE Y POST PRUEBA VIH A LA GESTANTE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613557" y="5291386"/>
            <a:ext cx="282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PLAN DE INTERVENCIONES COLECTIVAS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613557" y="4693102"/>
            <a:ext cx="350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VIGILANCIA EPIDEMIOLOGICA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48083" y="6138995"/>
            <a:ext cx="282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FARMACIA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237505" y="6150322"/>
            <a:ext cx="282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AMBULANCIA </a:t>
            </a:r>
          </a:p>
        </p:txBody>
      </p:sp>
    </p:spTree>
    <p:extLst>
      <p:ext uri="{BB962C8B-B14F-4D97-AF65-F5344CB8AC3E}">
        <p14:creationId xmlns:p14="http://schemas.microsoft.com/office/powerpoint/2010/main" val="4147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1903" cy="359270"/>
          </a:xfrm>
        </p:spPr>
        <p:txBody>
          <a:bodyPr/>
          <a:lstStyle/>
          <a:p>
            <a:r>
              <a:rPr lang="es-ES" dirty="0" smtClean="0"/>
              <a:t>RENDICION DE CUENTAS 2015</a:t>
            </a:r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783771" y="1365662"/>
            <a:ext cx="7908967" cy="9025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" sz="8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s-ES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HACEMOS</a:t>
            </a:r>
            <a:endParaRPr lang="es-ES" sz="5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93766" y="2897579"/>
            <a:ext cx="101771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URGENCIAS</a:t>
            </a:r>
          </a:p>
          <a:p>
            <a:pPr marL="342900" indent="-342900">
              <a:buBlip>
                <a:blip r:embed="rId2"/>
              </a:buBlip>
            </a:pP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CONSULTA  ESPECIALIZADA</a:t>
            </a:r>
          </a:p>
          <a:p>
            <a:pPr marL="342900" indent="-342900">
              <a:buBlip>
                <a:blip r:embed="rId2"/>
              </a:buBlip>
            </a:pP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CERTIFICACION DE DISCAPACIDAD</a:t>
            </a:r>
          </a:p>
          <a:p>
            <a:pPr marL="342900" indent="-342900">
              <a:buBlip>
                <a:blip r:embed="rId2"/>
              </a:buBlip>
            </a:pP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TRANSCRIPCION DE FORMULAS O PROCEDIMIENTOS</a:t>
            </a:r>
          </a:p>
          <a:p>
            <a:pPr marL="342900" indent="-342900">
              <a:buBlip>
                <a:blip r:embed="rId2"/>
              </a:buBlip>
            </a:pP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ENTREGA DE MEDICAMENTOS DE ESPECIALISTAS</a:t>
            </a:r>
          </a:p>
          <a:p>
            <a:pPr marL="342900" indent="-342900">
              <a:buBlip>
                <a:blip r:embed="rId2"/>
              </a:buBlip>
            </a:pPr>
            <a:r>
              <a:rPr lang="es-E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RAYOS X</a:t>
            </a:r>
            <a:endParaRPr lang="es-ES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1102</Words>
  <Application>Microsoft Office PowerPoint</Application>
  <PresentationFormat>Personalizado</PresentationFormat>
  <Paragraphs>576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Tema de Office</vt:lpstr>
      <vt:lpstr>Diseño personalizado</vt:lpstr>
      <vt:lpstr>1_Diseño personalizado</vt:lpstr>
      <vt:lpstr>INFORME DE RENDICION DE CUENTAS A  LA COMUNIDAD VIGENCIA 2015</vt:lpstr>
      <vt:lpstr>RENDICION DE CUENTAS 2015</vt:lpstr>
      <vt:lpstr>Presentación de PowerPoint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RENDICION DE CUENTAS 2015</vt:lpstr>
      <vt:lpstr>Presentación de PowerPoint</vt:lpstr>
      <vt:lpstr>Presentación de PowerPoint</vt:lpstr>
      <vt:lpstr>Presentación de PowerPoint</vt:lpstr>
      <vt:lpstr>Presentación de PowerPoint</vt:lpstr>
      <vt:lpstr>PLAN DE INTERVENCIONES COLECTIVAS PIC 2015</vt:lpstr>
      <vt:lpstr>PLAN DE INTERVENCIONES COLECTIVAS PIC 2015</vt:lpstr>
      <vt:lpstr>Presentación de PowerPoint</vt:lpstr>
      <vt:lpstr>BALANCE GENERAL A 31 DIC 2015</vt:lpstr>
      <vt:lpstr>ESTADO DE ACTIVIDAD FINANCIERA ECONOMICA SOCIAL Y AMBIENTAL  DEL 1 DE ENERO AL 31 DE DICIEMBRE 2015</vt:lpstr>
      <vt:lpstr>ACTIVO  A 31 DIC 2015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Bitgraphic .co</dc:creator>
  <cp:lastModifiedBy>GERENCIA2</cp:lastModifiedBy>
  <cp:revision>72</cp:revision>
  <dcterms:created xsi:type="dcterms:W3CDTF">2015-03-16T22:16:19Z</dcterms:created>
  <dcterms:modified xsi:type="dcterms:W3CDTF">2017-03-01T16:24:44Z</dcterms:modified>
</cp:coreProperties>
</file>